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Lst>
  <p:sldSz cx="9144000" cy="6858000" type="screen4x3"/>
  <p:notesSz cx="6858000" cy="9144000"/>
  <p:embeddedFontLst>
    <p:embeddedFont>
      <p:font typeface="Calibri" panose="020F0502020204030204" pitchFamily="34" charset="0"/>
      <p:regular r:id="rId127"/>
      <p:bold r:id="rId128"/>
      <p:italic r:id="rId129"/>
      <p:boldItalic r:id="rId130"/>
    </p:embeddedFont>
    <p:embeddedFont>
      <p:font typeface="Comic Sans MS" panose="030F0702030302020204" pitchFamily="66" charset="0"/>
      <p:regular r:id="rId131"/>
      <p:bold r:id="rId132"/>
      <p:italic r:id="rId133"/>
      <p:boldItalic r:id="rId134"/>
    </p:embeddedFont>
    <p:embeddedFont>
      <p:font typeface="Questrial" panose="020B0604020202020204" charset="0"/>
      <p:regular r:id="rId1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1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7.fntdata"/><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8.fntdata"/><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3.fntdata"/><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4.fntdata"/><Relationship Id="rId13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5.fntdata"/><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SzPts val="1400"/>
              <a:buChar char="●"/>
              <a:defRPr/>
            </a:lvl1pPr>
            <a:lvl2pPr marL="914400" marR="0" lvl="1" indent="-317500" algn="l" rtl="0">
              <a:spcBef>
                <a:spcPts val="0"/>
              </a:spcBef>
              <a:spcAft>
                <a:spcPts val="0"/>
              </a:spcAft>
              <a:buSzPts val="1400"/>
              <a:buChar char="○"/>
              <a:defRPr/>
            </a:lvl2pPr>
            <a:lvl3pPr marL="1371600" marR="0" lvl="2" indent="-317500" algn="l" rtl="0">
              <a:spcBef>
                <a:spcPts val="0"/>
              </a:spcBef>
              <a:spcAft>
                <a:spcPts val="0"/>
              </a:spcAft>
              <a:buSzPts val="1400"/>
              <a:buChar char="■"/>
              <a:defRPr/>
            </a:lvl3pPr>
            <a:lvl4pPr marL="1828800" marR="0" lvl="3" indent="-317500" algn="l" rtl="0">
              <a:spcBef>
                <a:spcPts val="0"/>
              </a:spcBef>
              <a:spcAft>
                <a:spcPts val="0"/>
              </a:spcAft>
              <a:buSzPts val="1400"/>
              <a:buChar char="●"/>
              <a:defRPr/>
            </a:lvl4pPr>
            <a:lvl5pPr marL="2286000" marR="0" lvl="4" indent="-317500" algn="l" rtl="0">
              <a:spcBef>
                <a:spcPts val="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Google Shape;8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 name="Google Shape;15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7" name="Google Shape;787;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93" name="Google Shape;793;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1" name="Google Shape;801;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8" name="Google Shape;808;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5" name="Google Shape;815;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2" name="Google Shape;822;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9" name="Google Shape;829;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36" name="Google Shape;836;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50" name="Google Shape;850;p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59" name="Google Shape;859;p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7" name="Google Shape;15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6" name="Google Shape;866;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2" name="Google Shape;872;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9" name="Google Shape;879;p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6" name="Google Shape;886;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3" name="Google Shape;893;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8" name="Google Shape;898;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05" name="Google Shape;905;p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0" name="Google Shape;910;p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6" name="Google Shape;916;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2" name="Google Shape;922;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 name="Google Shape;1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Portions of your abdominal organs are suspended in the peritoneal cavity by mesenteries. Held in place.</a:t>
            </a:r>
            <a:endParaRPr sz="1200" b="0" i="0" u="none" strike="noStrike" cap="none">
              <a:solidFill>
                <a:schemeClr val="dk1"/>
              </a:solidFill>
              <a:latin typeface="Calibri"/>
              <a:ea typeface="Calibri"/>
              <a:cs typeface="Calibri"/>
              <a:sym typeface="Calibri"/>
            </a:endParaRPr>
          </a:p>
        </p:txBody>
      </p:sp>
      <p:sp>
        <p:nvSpPr>
          <p:cNvPr id="928" name="Google Shape;928;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4" name="Google Shape;934;p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9" name="Google Shape;939;p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5" name="Google Shape;945;p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p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3" name="Google Shape;953;p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3" name="Google Shape;17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Google Shape;18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7" name="Google Shape;18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Google Shape;19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Google Shape;20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8" name="Google Shape;20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5" name="Google Shape;21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Google Shape;9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Google Shape;2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9" name="Google Shape;22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6" name="Google Shape;23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3" name="Google Shape;24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0" name="Google Shape;25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7" name="Google Shape;25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4" name="Google Shape;26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1" name="Google Shape;27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Google Shape;27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4" name="Google Shape;28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2" name="Google Shape;10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0" name="Google Shape;29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6" name="Google Shape;29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2" name="Google Shape;30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8" name="Google Shape;30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4" name="Google Shape;31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1" name="Google Shape;32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7" name="Google Shape;32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3" name="Google Shape;33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0" name="Google Shape;34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2"/>
                </a:solidFill>
                <a:latin typeface="Calibri"/>
                <a:ea typeface="Calibri"/>
                <a:cs typeface="Calibri"/>
                <a:sym typeface="Calibri"/>
              </a:rPr>
              <a:t>Oxygen must be delivered to all cells and carbon dioxide (a waste product of cellular respiration) must be removed. Breathing (inhalation and</a:t>
            </a:r>
            <a:endParaRPr/>
          </a:p>
          <a:p>
            <a:pPr marL="0" marR="0" lvl="0" indent="0" algn="l" rtl="0">
              <a:spcBef>
                <a:spcPts val="0"/>
              </a:spcBef>
              <a:spcAft>
                <a:spcPts val="0"/>
              </a:spcAft>
              <a:buNone/>
            </a:pPr>
            <a:r>
              <a:rPr lang="en-US" sz="1200" b="0" i="0" u="none" strike="noStrike" cap="none">
                <a:solidFill>
                  <a:schemeClr val="dk2"/>
                </a:solidFill>
                <a:latin typeface="Calibri"/>
                <a:ea typeface="Calibri"/>
                <a:cs typeface="Calibri"/>
                <a:sym typeface="Calibri"/>
              </a:rPr>
              <a:t>exhalation) brings in oxygen and expels CO</a:t>
            </a:r>
            <a:r>
              <a:rPr lang="en-US" sz="1050" b="0" i="0" u="none" strike="noStrike" cap="none">
                <a:solidFill>
                  <a:schemeClr val="dk2"/>
                </a:solidFill>
                <a:latin typeface="Calibri"/>
                <a:ea typeface="Calibri"/>
                <a:cs typeface="Calibri"/>
                <a:sym typeface="Calibri"/>
              </a:rPr>
              <a:t>2</a:t>
            </a:r>
            <a:r>
              <a:rPr lang="en-US" sz="1200" b="0" i="0" u="none" strike="noStrike" cap="none">
                <a:solidFill>
                  <a:schemeClr val="dk2"/>
                </a:solidFill>
                <a:latin typeface="Calibri"/>
                <a:ea typeface="Calibri"/>
                <a:cs typeface="Calibri"/>
                <a:sym typeface="Calibri"/>
              </a:rPr>
              <a:t>. The rate of breathing is</a:t>
            </a:r>
            <a:endParaRPr/>
          </a:p>
          <a:p>
            <a:pPr marL="0" marR="0" lvl="0" indent="0" algn="l" rtl="0">
              <a:spcBef>
                <a:spcPts val="0"/>
              </a:spcBef>
              <a:spcAft>
                <a:spcPts val="0"/>
              </a:spcAft>
              <a:buNone/>
            </a:pPr>
            <a:r>
              <a:rPr lang="en-US" sz="1200" b="0" i="0" u="none" strike="noStrike" cap="none">
                <a:solidFill>
                  <a:schemeClr val="dk2"/>
                </a:solidFill>
                <a:latin typeface="Calibri"/>
                <a:ea typeface="Calibri"/>
                <a:cs typeface="Calibri"/>
                <a:sym typeface="Calibri"/>
              </a:rPr>
              <a:t>varied according to the oxygen requirement. </a:t>
            </a:r>
            <a:endParaRPr sz="1200" b="0" i="0" u="none" strike="noStrike" cap="none">
              <a:solidFill>
                <a:schemeClr val="dk1"/>
              </a:solidFill>
              <a:latin typeface="Calibri"/>
              <a:ea typeface="Calibri"/>
              <a:cs typeface="Calibri"/>
              <a:sym typeface="Calibri"/>
            </a:endParaRPr>
          </a:p>
        </p:txBody>
      </p:sp>
      <p:sp>
        <p:nvSpPr>
          <p:cNvPr id="347" name="Google Shape;34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Font typeface="Calibri"/>
              <a:buNone/>
            </a:pPr>
            <a:r>
              <a:rPr lang="en-US" sz="1200" b="0" i="0" u="none" strike="noStrike" cap="none">
                <a:solidFill>
                  <a:schemeClr val="accent6"/>
                </a:solidFill>
                <a:latin typeface="Calibri"/>
                <a:ea typeface="Calibri"/>
                <a:cs typeface="Calibri"/>
                <a:sym typeface="Calibri"/>
              </a:rPr>
              <a:t>All of us are under constant attack from pathogens (disease causing organisms). The body has a number of mechanisms that help to prevent the entry of pathogens and limit the damage they cause if they do enter the body. The skin, the digestive system and the immune system are all involved in limiting damage.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3" name="Google Shape;35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accent1"/>
                </a:solidFill>
                <a:latin typeface="Calibri"/>
                <a:ea typeface="Calibri"/>
                <a:cs typeface="Calibri"/>
                <a:sym typeface="Calibri"/>
              </a:rPr>
              <a:t>Food and drink must be taken in to maintain the body's energy supplies.</a:t>
            </a:r>
            <a:endParaRPr/>
          </a:p>
          <a:p>
            <a:pPr marL="0" marR="0" lvl="0" indent="0" algn="l" rtl="0">
              <a:spcBef>
                <a:spcPts val="0"/>
              </a:spcBef>
              <a:spcAft>
                <a:spcPts val="0"/>
              </a:spcAft>
              <a:buNone/>
            </a:pPr>
            <a:r>
              <a:rPr lang="en-US" sz="1200" b="0" i="0" u="none" strike="noStrike" cap="none">
                <a:solidFill>
                  <a:schemeClr val="accent1"/>
                </a:solidFill>
                <a:latin typeface="Calibri"/>
                <a:ea typeface="Calibri"/>
                <a:cs typeface="Calibri"/>
                <a:sym typeface="Calibri"/>
              </a:rPr>
              <a:t>Steady levels of energy (as glucose) is available to cells through hormonal regulation of blood sugar levels. </a:t>
            </a:r>
            <a:endParaRPr/>
          </a:p>
          <a:p>
            <a:pPr marL="0" marR="0" lvl="0" indent="0" algn="l" rtl="0">
              <a:spcBef>
                <a:spcPts val="0"/>
              </a:spcBef>
              <a:spcAft>
                <a:spcPts val="0"/>
              </a:spcAft>
              <a:buNone/>
            </a:pPr>
            <a:endParaRPr sz="1200" b="0" i="0" u="none" strike="noStrike" cap="none">
              <a:solidFill>
                <a:schemeClr val="accent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accent1"/>
                </a:solidFill>
                <a:latin typeface="Calibri"/>
                <a:ea typeface="Calibri"/>
                <a:cs typeface="Calibri"/>
                <a:sym typeface="Calibri"/>
              </a:rPr>
              <a:t>Insulin, released by the endocrine cells</a:t>
            </a:r>
            <a:endParaRPr/>
          </a:p>
          <a:p>
            <a:pPr marL="0" marR="0" lvl="0" indent="0" algn="l" rtl="0">
              <a:spcBef>
                <a:spcPts val="0"/>
              </a:spcBef>
              <a:spcAft>
                <a:spcPts val="0"/>
              </a:spcAft>
              <a:buNone/>
            </a:pPr>
            <a:r>
              <a:rPr lang="en-US" sz="1200" b="0" i="0" u="none" strike="noStrike" cap="none">
                <a:solidFill>
                  <a:schemeClr val="accent1"/>
                </a:solidFill>
                <a:latin typeface="Calibri"/>
                <a:ea typeface="Calibri"/>
                <a:cs typeface="Calibri"/>
                <a:sym typeface="Calibri"/>
              </a:rPr>
              <a:t>of the pancreas, causes cells to take up glucose after a meal. </a:t>
            </a:r>
            <a:endParaRPr/>
          </a:p>
          <a:p>
            <a:pPr marL="0" marR="0" lvl="0" indent="0" algn="l" rtl="0">
              <a:spcBef>
                <a:spcPts val="0"/>
              </a:spcBef>
              <a:spcAft>
                <a:spcPts val="0"/>
              </a:spcAft>
              <a:buNone/>
            </a:pPr>
            <a:endParaRPr sz="1200" b="0" i="0" u="none" strike="noStrike" cap="none">
              <a:solidFill>
                <a:schemeClr val="accent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accent1"/>
                </a:solidFill>
                <a:latin typeface="Calibri"/>
                <a:ea typeface="Calibri"/>
                <a:cs typeface="Calibri"/>
                <a:sym typeface="Calibri"/>
              </a:rPr>
              <a:t>Glucagon causes the release of glucose from the liver.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9" name="Google Shape;359;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accent5"/>
                </a:solidFill>
                <a:latin typeface="Calibri"/>
                <a:ea typeface="Calibri"/>
                <a:cs typeface="Calibri"/>
                <a:sym typeface="Calibri"/>
              </a:rPr>
              <a:t>Damage to body tissues triggers the inflammatory response. There is</a:t>
            </a:r>
            <a:endParaRPr/>
          </a:p>
          <a:p>
            <a:pPr marL="0" marR="0" lvl="0" indent="0" algn="l" rtl="0">
              <a:spcBef>
                <a:spcPts val="0"/>
              </a:spcBef>
              <a:spcAft>
                <a:spcPts val="0"/>
              </a:spcAft>
              <a:buNone/>
            </a:pPr>
            <a:r>
              <a:rPr lang="en-US" sz="1200" b="0" i="0" u="none" strike="noStrike" cap="none">
                <a:solidFill>
                  <a:schemeClr val="accent5"/>
                </a:solidFill>
                <a:latin typeface="Calibri"/>
                <a:ea typeface="Calibri"/>
                <a:cs typeface="Calibri"/>
                <a:sym typeface="Calibri"/>
              </a:rPr>
              <a:t>pain, swelling, redness, and heat. Phagocytes and other white blood cells move to the injury site. The inflammatory response is started (and ended)</a:t>
            </a:r>
            <a:endParaRPr/>
          </a:p>
          <a:p>
            <a:pPr marL="0" marR="0" lvl="0" indent="0" algn="l" rtl="0">
              <a:spcBef>
                <a:spcPts val="0"/>
              </a:spcBef>
              <a:spcAft>
                <a:spcPts val="0"/>
              </a:spcAft>
              <a:buNone/>
            </a:pPr>
            <a:r>
              <a:rPr lang="en-US" sz="1200" b="0" i="0" u="none" strike="noStrike" cap="none">
                <a:solidFill>
                  <a:schemeClr val="accent5"/>
                </a:solidFill>
                <a:latin typeface="Calibri"/>
                <a:ea typeface="Calibri"/>
                <a:cs typeface="Calibri"/>
                <a:sym typeface="Calibri"/>
              </a:rPr>
              <a:t>by chemical signals (e.g. from histamine and prostaglandins) released when tissue is damaged</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5" name="Google Shape;365;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accent3"/>
                </a:solidFill>
                <a:latin typeface="Calibri"/>
                <a:ea typeface="Calibri"/>
                <a:cs typeface="Calibri"/>
                <a:sym typeface="Calibri"/>
              </a:rPr>
              <a:t>The levels of water and ions in the body are maintained mainly by the kidneys, although the skin is also important.</a:t>
            </a:r>
            <a:endParaRPr/>
          </a:p>
          <a:p>
            <a:pPr marL="0" marR="0" lvl="0" indent="0" algn="l" rtl="0">
              <a:spcBef>
                <a:spcPts val="0"/>
              </a:spcBef>
              <a:spcAft>
                <a:spcPts val="0"/>
              </a:spcAft>
              <a:buNone/>
            </a:pPr>
            <a:endParaRPr sz="1200" b="0" i="0" u="none" strike="noStrike" cap="none">
              <a:solidFill>
                <a:schemeClr val="accent3"/>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accent3"/>
                </a:solidFill>
                <a:latin typeface="Calibri"/>
                <a:ea typeface="Calibri"/>
                <a:cs typeface="Calibri"/>
                <a:sym typeface="Calibri"/>
              </a:rPr>
              <a:t> Osmoreceptors monitor the fluid and ion levels of the blood and bring about the release of regulatory</a:t>
            </a:r>
            <a:endParaRPr/>
          </a:p>
          <a:p>
            <a:pPr marL="0" marR="0" lvl="0" indent="0" algn="l" rtl="0">
              <a:spcBef>
                <a:spcPts val="0"/>
              </a:spcBef>
              <a:spcAft>
                <a:spcPts val="0"/>
              </a:spcAft>
              <a:buNone/>
            </a:pPr>
            <a:r>
              <a:rPr lang="en-US" sz="1200" b="0" i="0" u="none" strike="noStrike" cap="none">
                <a:solidFill>
                  <a:schemeClr val="accent3"/>
                </a:solidFill>
                <a:latin typeface="Calibri"/>
                <a:ea typeface="Calibri"/>
                <a:cs typeface="Calibri"/>
                <a:sym typeface="Calibri"/>
              </a:rPr>
              <a:t>hormones; the kidneys regulate reabsorption of water and sodium from blood in response to levels of the hormones ADH and aldosterone.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1" name="Google Shape;371;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body is constantly bombarded by stimuli from the environment. The brain sorts these stimuli into those that require a response and those that do not. Responses are coordinated via nervous or hormonal controls.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Simple nervous responses (reflexes) act quickly.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Hormonal responses take longer to produce a response and the response is more prolonged.</a:t>
            </a:r>
            <a:endParaRPr sz="1200" b="0" i="0" u="none" strike="noStrike" cap="none">
              <a:solidFill>
                <a:schemeClr val="dk1"/>
              </a:solidFill>
              <a:latin typeface="Calibri"/>
              <a:ea typeface="Calibri"/>
              <a:cs typeface="Calibri"/>
              <a:sym typeface="Calibri"/>
            </a:endParaRPr>
          </a:p>
        </p:txBody>
      </p:sp>
      <p:sp>
        <p:nvSpPr>
          <p:cNvPr id="377" name="Google Shape;37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2" name="Google Shape;38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8" name="Google Shape;38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4" name="Google Shape;39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0" name="Google Shape;40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5" name="Google Shape;40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 name="Google Shape;1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1" name="Google Shape;41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7" name="Google Shape;41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Early anatomists faced problems in communication.  Stating a bump on the back does not give enough information about its location.  So anatomists created maps of the human body.  Anatomy uses a special language.  Must be learned first.  Good to be familiar with Greek and Latin root words.</a:t>
            </a:r>
            <a:endParaRPr sz="1200" b="0" i="0" u="none" strike="noStrike" cap="none">
              <a:solidFill>
                <a:schemeClr val="dk1"/>
              </a:solidFill>
              <a:latin typeface="Calibri"/>
              <a:ea typeface="Calibri"/>
              <a:cs typeface="Calibri"/>
              <a:sym typeface="Calibri"/>
            </a:endParaRPr>
          </a:p>
        </p:txBody>
      </p:sp>
      <p:sp>
        <p:nvSpPr>
          <p:cNvPr id="425" name="Google Shape;425;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1" name="Google Shape;43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0" name="Google Shape;44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7" name="Google Shape;447;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4" name="Google Shape;454;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2" name="Google Shape;462;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9" name="Google Shape;46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6" name="Google Shape;476;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3" name="Google Shape;12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3" name="Google Shape;48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8" name="Google Shape;488;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95" name="Google Shape;49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1" name="Google Shape;501;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8" name="Google Shape;508;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15" name="Google Shape;515;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2" name="Google Shape;52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8" name="Google Shape;528;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4" name="Google Shape;534;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40" name="Google Shape;540;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Google Shape;1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Sometimes anatomists and clinicians need to use broad terms to describe an area of the body.</a:t>
            </a:r>
            <a:endParaRPr sz="1200" b="0" i="0" u="none" strike="noStrike" cap="none">
              <a:solidFill>
                <a:schemeClr val="dk1"/>
              </a:solidFill>
              <a:latin typeface="Calibri"/>
              <a:ea typeface="Calibri"/>
              <a:cs typeface="Calibri"/>
              <a:sym typeface="Calibri"/>
            </a:endParaRPr>
          </a:p>
        </p:txBody>
      </p:sp>
      <p:sp>
        <p:nvSpPr>
          <p:cNvPr id="549" name="Google Shape;549;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56" name="Google Shape;556;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63" name="Google Shape;563;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Anatomists often use more precise terms to describe the location and orientation of internal organs.</a:t>
            </a:r>
            <a:endParaRPr sz="1200" b="0" i="0" u="none" strike="noStrike" cap="none">
              <a:solidFill>
                <a:schemeClr val="dk1"/>
              </a:solidFill>
              <a:latin typeface="Calibri"/>
              <a:ea typeface="Calibri"/>
              <a:cs typeface="Calibri"/>
              <a:sym typeface="Calibri"/>
            </a:endParaRPr>
          </a:p>
        </p:txBody>
      </p:sp>
      <p:sp>
        <p:nvSpPr>
          <p:cNvPr id="570" name="Google Shape;570;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7" name="Google Shape;577;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3" name="Google Shape;583;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9" name="Google Shape;589;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5" name="Google Shape;595;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05" name="Google Shape;605;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3" name="Google Shape;613;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Google Shape;13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4" name="Google Shape;624;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4" name="Google Shape;634;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44" name="Google Shape;644;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1" name="Google Shape;651;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8" name="Google Shape;658;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often useful to describe the body as a series of planes (imaginary flat surfaces).  It is a way to look inside the body without actually cutting it by surgery.  </a:t>
            </a:r>
            <a:endParaRPr sz="1200" b="0" i="0" u="none" strike="noStrike" cap="none">
              <a:solidFill>
                <a:schemeClr val="dk1"/>
              </a:solidFill>
              <a:latin typeface="Calibri"/>
              <a:ea typeface="Calibri"/>
              <a:cs typeface="Calibri"/>
              <a:sym typeface="Calibri"/>
            </a:endParaRPr>
          </a:p>
        </p:txBody>
      </p:sp>
      <p:sp>
        <p:nvSpPr>
          <p:cNvPr id="667" name="Google Shape;667;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8" name="Google Shape;678;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6" name="Google Shape;686;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4" name="Google Shape;694;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2" name="Google Shape;702;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3" name="Google Shape;1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10" name="Google Shape;710;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18" name="Google Shape;718;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26" name="Google Shape;726;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5" name="Google Shape;735;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2" name="Google Shape;742;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9" name="Google Shape;749;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Body cavities have two functions:  Protect delicate organs such as the brain from accidental shocks and bumps and allow changes in the size and shape of organs.</a:t>
            </a:r>
            <a:endParaRPr sz="1200" b="0" i="0" u="none" strike="noStrike" cap="none">
              <a:solidFill>
                <a:schemeClr val="dk1"/>
              </a:solidFill>
              <a:latin typeface="Calibri"/>
              <a:ea typeface="Calibri"/>
              <a:cs typeface="Calibri"/>
              <a:sym typeface="Calibri"/>
            </a:endParaRPr>
          </a:p>
        </p:txBody>
      </p:sp>
      <p:sp>
        <p:nvSpPr>
          <p:cNvPr id="757" name="Google Shape;757;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4" name="Google Shape;764;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2" name="Google Shape;772;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0" name="Google Shape;780;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7" name="Google Shape;17;p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Clr>
                <a:srgbClr val="888888"/>
              </a:buClr>
              <a:buSzPts val="1400"/>
              <a:buFont typeface="Comic Sans MS"/>
              <a:buNone/>
              <a:defRPr/>
            </a:lvl1pPr>
            <a:lvl2pPr marL="914400" lvl="1" indent="-228600" rtl="0">
              <a:spcBef>
                <a:spcPts val="560"/>
              </a:spcBef>
              <a:spcAft>
                <a:spcPts val="0"/>
              </a:spcAft>
              <a:buClr>
                <a:srgbClr val="888888"/>
              </a:buClr>
              <a:buSzPts val="1400"/>
              <a:buFont typeface="Comic Sans MS"/>
              <a:buNone/>
              <a:defRPr/>
            </a:lvl2pPr>
            <a:lvl3pPr marL="1371600" lvl="2" indent="-228600" rtl="0">
              <a:spcBef>
                <a:spcPts val="480"/>
              </a:spcBef>
              <a:spcAft>
                <a:spcPts val="0"/>
              </a:spcAft>
              <a:buClr>
                <a:srgbClr val="888888"/>
              </a:buClr>
              <a:buSzPts val="1400"/>
              <a:buFont typeface="Comic Sans MS"/>
              <a:buNone/>
              <a:defRPr/>
            </a:lvl3pPr>
            <a:lvl4pPr marL="1828800" lvl="3" indent="-228600" rtl="0">
              <a:spcBef>
                <a:spcPts val="400"/>
              </a:spcBef>
              <a:spcAft>
                <a:spcPts val="0"/>
              </a:spcAft>
              <a:buClr>
                <a:srgbClr val="888888"/>
              </a:buClr>
              <a:buSzPts val="1400"/>
              <a:buFont typeface="Comic Sans MS"/>
              <a:buNone/>
              <a:defRPr/>
            </a:lvl4pPr>
            <a:lvl5pPr marL="2286000" lvl="4" indent="-228600" rtl="0">
              <a:spcBef>
                <a:spcPts val="400"/>
              </a:spcBef>
              <a:spcAft>
                <a:spcPts val="0"/>
              </a:spcAft>
              <a:buClr>
                <a:srgbClr val="888888"/>
              </a:buClr>
              <a:buSzPts val="1400"/>
              <a:buFont typeface="Comic Sans MS"/>
              <a:buNone/>
              <a:defRPr/>
            </a:lvl5pPr>
            <a:lvl6pPr marL="2743200" lvl="5" indent="-228600" rtl="0">
              <a:spcBef>
                <a:spcPts val="400"/>
              </a:spcBef>
              <a:spcAft>
                <a:spcPts val="0"/>
              </a:spcAft>
              <a:buClr>
                <a:srgbClr val="888888"/>
              </a:buClr>
              <a:buSzPts val="1400"/>
              <a:buFont typeface="Comic Sans MS"/>
              <a:buNone/>
              <a:defRPr/>
            </a:lvl6pPr>
            <a:lvl7pPr marL="3200400" lvl="6" indent="-228600" rtl="0">
              <a:spcBef>
                <a:spcPts val="400"/>
              </a:spcBef>
              <a:spcAft>
                <a:spcPts val="0"/>
              </a:spcAft>
              <a:buClr>
                <a:srgbClr val="888888"/>
              </a:buClr>
              <a:buSzPts val="1400"/>
              <a:buFont typeface="Comic Sans MS"/>
              <a:buNone/>
              <a:defRPr/>
            </a:lvl7pPr>
            <a:lvl8pPr marL="3657600" lvl="7" indent="-228600" rtl="0">
              <a:spcBef>
                <a:spcPts val="400"/>
              </a:spcBef>
              <a:spcAft>
                <a:spcPts val="0"/>
              </a:spcAft>
              <a:buClr>
                <a:srgbClr val="888888"/>
              </a:buClr>
              <a:buSzPts val="1400"/>
              <a:buFont typeface="Comic Sans MS"/>
              <a:buNone/>
              <a:defRPr/>
            </a:lvl8pPr>
            <a:lvl9pPr marL="4114800" lvl="8" indent="-228600" rtl="0">
              <a:spcBef>
                <a:spcPts val="400"/>
              </a:spcBef>
              <a:spcAft>
                <a:spcPts val="0"/>
              </a:spcAft>
              <a:buClr>
                <a:srgbClr val="888888"/>
              </a:buClr>
              <a:buSzPts val="1400"/>
              <a:buFont typeface="Comic Sans MS"/>
              <a:buNone/>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omic Sans MS"/>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omic Sans MS"/>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omic Sans MS"/>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9" name="Google Shape;29;p4"/>
          <p:cNvSpPr>
            <a:spLocks noGrp="1"/>
          </p:cNvSpPr>
          <p:nvPr>
            <p:ph type="pic" idx="2"/>
          </p:nvPr>
        </p:nvSpPr>
        <p:spPr>
          <a:xfrm>
            <a:off x="1792288" y="612775"/>
            <a:ext cx="5486400" cy="4114800"/>
          </a:xfrm>
          <a:prstGeom prst="rect">
            <a:avLst/>
          </a:prstGeom>
          <a:noFill/>
          <a:ln>
            <a:noFill/>
          </a:ln>
        </p:spPr>
      </p:sp>
      <p:sp>
        <p:nvSpPr>
          <p:cNvPr id="30" name="Google Shape;30;p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Comic Sans MS"/>
              <a:buNone/>
              <a:defRPr/>
            </a:lvl1pPr>
            <a:lvl2pPr marL="914400" lvl="1" indent="-228600" rtl="0">
              <a:spcBef>
                <a:spcPts val="560"/>
              </a:spcBef>
              <a:spcAft>
                <a:spcPts val="0"/>
              </a:spcAft>
              <a:buSzPts val="1400"/>
              <a:buFont typeface="Comic Sans MS"/>
              <a:buNone/>
              <a:defRPr/>
            </a:lvl2pPr>
            <a:lvl3pPr marL="1371600" lvl="2" indent="-228600" rtl="0">
              <a:spcBef>
                <a:spcPts val="480"/>
              </a:spcBef>
              <a:spcAft>
                <a:spcPts val="0"/>
              </a:spcAft>
              <a:buSzPts val="1400"/>
              <a:buFont typeface="Comic Sans MS"/>
              <a:buNone/>
              <a:defRPr/>
            </a:lvl3pPr>
            <a:lvl4pPr marL="1828800" lvl="3" indent="-228600" rtl="0">
              <a:spcBef>
                <a:spcPts val="400"/>
              </a:spcBef>
              <a:spcAft>
                <a:spcPts val="0"/>
              </a:spcAft>
              <a:buSzPts val="1400"/>
              <a:buFont typeface="Comic Sans MS"/>
              <a:buNone/>
              <a:defRPr/>
            </a:lvl4pPr>
            <a:lvl5pPr marL="2286000" lvl="4" indent="-228600" rtl="0">
              <a:spcBef>
                <a:spcPts val="400"/>
              </a:spcBef>
              <a:spcAft>
                <a:spcPts val="0"/>
              </a:spcAft>
              <a:buSzPts val="1400"/>
              <a:buFont typeface="Comic Sans MS"/>
              <a:buNone/>
              <a:defRPr/>
            </a:lvl5pPr>
            <a:lvl6pPr marL="2743200" lvl="5" indent="-228600" rtl="0">
              <a:spcBef>
                <a:spcPts val="400"/>
              </a:spcBef>
              <a:spcAft>
                <a:spcPts val="0"/>
              </a:spcAft>
              <a:buSzPts val="1400"/>
              <a:buFont typeface="Comic Sans MS"/>
              <a:buNone/>
              <a:defRPr/>
            </a:lvl6pPr>
            <a:lvl7pPr marL="3200400" lvl="6" indent="-228600" rtl="0">
              <a:spcBef>
                <a:spcPts val="400"/>
              </a:spcBef>
              <a:spcAft>
                <a:spcPts val="0"/>
              </a:spcAft>
              <a:buSzPts val="1400"/>
              <a:buFont typeface="Comic Sans MS"/>
              <a:buNone/>
              <a:defRPr/>
            </a:lvl7pPr>
            <a:lvl8pPr marL="3657600" lvl="7" indent="-228600" rtl="0">
              <a:spcBef>
                <a:spcPts val="400"/>
              </a:spcBef>
              <a:spcAft>
                <a:spcPts val="0"/>
              </a:spcAft>
              <a:buSzPts val="1400"/>
              <a:buFont typeface="Comic Sans MS"/>
              <a:buNone/>
              <a:defRPr/>
            </a:lvl8pPr>
            <a:lvl9pPr marL="4114800" lvl="8" indent="-228600" rtl="0">
              <a:spcBef>
                <a:spcPts val="400"/>
              </a:spcBef>
              <a:spcAft>
                <a:spcPts val="0"/>
              </a:spcAft>
              <a:buSzPts val="1400"/>
              <a:buFont typeface="Comic Sans MS"/>
              <a:buNone/>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omic Sans MS"/>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 name="Google Shape;45;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Comic Sans MS"/>
              <a:buNone/>
              <a:defRPr/>
            </a:lvl1pPr>
            <a:lvl2pPr marL="914400" lvl="1" indent="-228600" rtl="0">
              <a:spcBef>
                <a:spcPts val="560"/>
              </a:spcBef>
              <a:spcAft>
                <a:spcPts val="0"/>
              </a:spcAft>
              <a:buSzPts val="1400"/>
              <a:buFont typeface="Comic Sans MS"/>
              <a:buNone/>
              <a:defRPr/>
            </a:lvl2pPr>
            <a:lvl3pPr marL="1371600" lvl="2" indent="-228600" rtl="0">
              <a:spcBef>
                <a:spcPts val="480"/>
              </a:spcBef>
              <a:spcAft>
                <a:spcPts val="0"/>
              </a:spcAft>
              <a:buSzPts val="1400"/>
              <a:buFont typeface="Comic Sans MS"/>
              <a:buNone/>
              <a:defRPr/>
            </a:lvl3pPr>
            <a:lvl4pPr marL="1828800" lvl="3" indent="-228600" rtl="0">
              <a:spcBef>
                <a:spcPts val="400"/>
              </a:spcBef>
              <a:spcAft>
                <a:spcPts val="0"/>
              </a:spcAft>
              <a:buSzPts val="1400"/>
              <a:buFont typeface="Comic Sans MS"/>
              <a:buNone/>
              <a:defRPr/>
            </a:lvl4pPr>
            <a:lvl5pPr marL="2286000" lvl="4" indent="-228600" rtl="0">
              <a:spcBef>
                <a:spcPts val="400"/>
              </a:spcBef>
              <a:spcAft>
                <a:spcPts val="0"/>
              </a:spcAft>
              <a:buSzPts val="1400"/>
              <a:buFont typeface="Comic Sans MS"/>
              <a:buNone/>
              <a:defRPr/>
            </a:lvl5pPr>
            <a:lvl6pPr marL="2743200" lvl="5" indent="-228600" rtl="0">
              <a:spcBef>
                <a:spcPts val="400"/>
              </a:spcBef>
              <a:spcAft>
                <a:spcPts val="0"/>
              </a:spcAft>
              <a:buSzPts val="1400"/>
              <a:buFont typeface="Comic Sans MS"/>
              <a:buNone/>
              <a:defRPr/>
            </a:lvl6pPr>
            <a:lvl7pPr marL="3200400" lvl="6" indent="-228600" rtl="0">
              <a:spcBef>
                <a:spcPts val="400"/>
              </a:spcBef>
              <a:spcAft>
                <a:spcPts val="0"/>
              </a:spcAft>
              <a:buSzPts val="1400"/>
              <a:buFont typeface="Comic Sans MS"/>
              <a:buNone/>
              <a:defRPr/>
            </a:lvl7pPr>
            <a:lvl8pPr marL="3657600" lvl="7" indent="-228600" rtl="0">
              <a:spcBef>
                <a:spcPts val="400"/>
              </a:spcBef>
              <a:spcAft>
                <a:spcPts val="0"/>
              </a:spcAft>
              <a:buSzPts val="1400"/>
              <a:buFont typeface="Comic Sans MS"/>
              <a:buNone/>
              <a:defRPr/>
            </a:lvl8pPr>
            <a:lvl9pPr marL="4114800" lvl="8" indent="-228600" rtl="0">
              <a:spcBef>
                <a:spcPts val="400"/>
              </a:spcBef>
              <a:spcAft>
                <a:spcPts val="0"/>
              </a:spcAft>
              <a:buSzPts val="1400"/>
              <a:buFont typeface="Comic Sans MS"/>
              <a:buNone/>
              <a:defRPr/>
            </a:lvl9pPr>
          </a:lstStyle>
          <a:p>
            <a:endParaRPr/>
          </a:p>
        </p:txBody>
      </p:sp>
      <p:sp>
        <p:nvSpPr>
          <p:cNvPr id="46" name="Google Shape;46;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7" name="Google Shape;47;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Comic Sans MS"/>
              <a:buNone/>
              <a:defRPr/>
            </a:lvl1pPr>
            <a:lvl2pPr marL="914400" lvl="1" indent="-228600" rtl="0">
              <a:spcBef>
                <a:spcPts val="560"/>
              </a:spcBef>
              <a:spcAft>
                <a:spcPts val="0"/>
              </a:spcAft>
              <a:buSzPts val="1400"/>
              <a:buFont typeface="Comic Sans MS"/>
              <a:buNone/>
              <a:defRPr/>
            </a:lvl2pPr>
            <a:lvl3pPr marL="1371600" lvl="2" indent="-228600" rtl="0">
              <a:spcBef>
                <a:spcPts val="480"/>
              </a:spcBef>
              <a:spcAft>
                <a:spcPts val="0"/>
              </a:spcAft>
              <a:buSzPts val="1400"/>
              <a:buFont typeface="Comic Sans MS"/>
              <a:buNone/>
              <a:defRPr/>
            </a:lvl3pPr>
            <a:lvl4pPr marL="1828800" lvl="3" indent="-228600" rtl="0">
              <a:spcBef>
                <a:spcPts val="400"/>
              </a:spcBef>
              <a:spcAft>
                <a:spcPts val="0"/>
              </a:spcAft>
              <a:buSzPts val="1400"/>
              <a:buFont typeface="Comic Sans MS"/>
              <a:buNone/>
              <a:defRPr/>
            </a:lvl4pPr>
            <a:lvl5pPr marL="2286000" lvl="4" indent="-228600" rtl="0">
              <a:spcBef>
                <a:spcPts val="400"/>
              </a:spcBef>
              <a:spcAft>
                <a:spcPts val="0"/>
              </a:spcAft>
              <a:buSzPts val="1400"/>
              <a:buFont typeface="Comic Sans MS"/>
              <a:buNone/>
              <a:defRPr/>
            </a:lvl5pPr>
            <a:lvl6pPr marL="2743200" lvl="5" indent="-228600" rtl="0">
              <a:spcBef>
                <a:spcPts val="400"/>
              </a:spcBef>
              <a:spcAft>
                <a:spcPts val="0"/>
              </a:spcAft>
              <a:buSzPts val="1400"/>
              <a:buFont typeface="Comic Sans MS"/>
              <a:buNone/>
              <a:defRPr/>
            </a:lvl6pPr>
            <a:lvl7pPr marL="3200400" lvl="6" indent="-228600" rtl="0">
              <a:spcBef>
                <a:spcPts val="400"/>
              </a:spcBef>
              <a:spcAft>
                <a:spcPts val="0"/>
              </a:spcAft>
              <a:buSzPts val="1400"/>
              <a:buFont typeface="Comic Sans MS"/>
              <a:buNone/>
              <a:defRPr/>
            </a:lvl7pPr>
            <a:lvl8pPr marL="3657600" lvl="7" indent="-228600" rtl="0">
              <a:spcBef>
                <a:spcPts val="400"/>
              </a:spcBef>
              <a:spcAft>
                <a:spcPts val="0"/>
              </a:spcAft>
              <a:buSzPts val="1400"/>
              <a:buFont typeface="Comic Sans MS"/>
              <a:buNone/>
              <a:defRPr/>
            </a:lvl8pPr>
            <a:lvl9pPr marL="4114800" lvl="8" indent="-228600" rtl="0">
              <a:spcBef>
                <a:spcPts val="400"/>
              </a:spcBef>
              <a:spcAft>
                <a:spcPts val="0"/>
              </a:spcAft>
              <a:buSzPts val="1400"/>
              <a:buFont typeface="Comic Sans MS"/>
              <a:buNone/>
              <a:defRPr/>
            </a:lvl9pPr>
          </a:lstStyle>
          <a:p>
            <a:endParaRPr/>
          </a:p>
        </p:txBody>
      </p:sp>
      <p:sp>
        <p:nvSpPr>
          <p:cNvPr id="48" name="Google Shape;48;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8"/>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omic Sans MS"/>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54" name="Google Shape;54;p8"/>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omic Sans MS"/>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0" name="Google Shape;60;p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1" name="Google Shape;61;p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7" name="Google Shape;67;p1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8" name="Google Shape;68;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Comic Sans MS"/>
              <a:buNone/>
              <a:defRPr/>
            </a:lvl1pPr>
            <a:lvl2pPr marL="914400" lvl="1" indent="-228600" rtl="0">
              <a:spcBef>
                <a:spcPts val="560"/>
              </a:spcBef>
              <a:spcAft>
                <a:spcPts val="0"/>
              </a:spcAft>
              <a:buSzPts val="1400"/>
              <a:buFont typeface="Comic Sans MS"/>
              <a:buNone/>
              <a:defRPr/>
            </a:lvl2pPr>
            <a:lvl3pPr marL="1371600" lvl="2" indent="-228600" rtl="0">
              <a:spcBef>
                <a:spcPts val="480"/>
              </a:spcBef>
              <a:spcAft>
                <a:spcPts val="0"/>
              </a:spcAft>
              <a:buSzPts val="1400"/>
              <a:buFont typeface="Comic Sans MS"/>
              <a:buNone/>
              <a:defRPr/>
            </a:lvl3pPr>
            <a:lvl4pPr marL="1828800" lvl="3" indent="-228600" rtl="0">
              <a:spcBef>
                <a:spcPts val="400"/>
              </a:spcBef>
              <a:spcAft>
                <a:spcPts val="0"/>
              </a:spcAft>
              <a:buSzPts val="1400"/>
              <a:buFont typeface="Comic Sans MS"/>
              <a:buNone/>
              <a:defRPr/>
            </a:lvl4pPr>
            <a:lvl5pPr marL="2286000" lvl="4" indent="-228600" rtl="0">
              <a:spcBef>
                <a:spcPts val="400"/>
              </a:spcBef>
              <a:spcAft>
                <a:spcPts val="0"/>
              </a:spcAft>
              <a:buSzPts val="1400"/>
              <a:buFont typeface="Comic Sans MS"/>
              <a:buNone/>
              <a:defRPr/>
            </a:lvl5pPr>
            <a:lvl6pPr marL="2743200" lvl="5" indent="-228600" rtl="0">
              <a:spcBef>
                <a:spcPts val="400"/>
              </a:spcBef>
              <a:spcAft>
                <a:spcPts val="0"/>
              </a:spcAft>
              <a:buSzPts val="1400"/>
              <a:buFont typeface="Comic Sans MS"/>
              <a:buNone/>
              <a:defRPr/>
            </a:lvl6pPr>
            <a:lvl7pPr marL="3200400" lvl="6" indent="-228600" rtl="0">
              <a:spcBef>
                <a:spcPts val="400"/>
              </a:spcBef>
              <a:spcAft>
                <a:spcPts val="0"/>
              </a:spcAft>
              <a:buSzPts val="1400"/>
              <a:buFont typeface="Comic Sans MS"/>
              <a:buNone/>
              <a:defRPr/>
            </a:lvl7pPr>
            <a:lvl8pPr marL="3657600" lvl="7" indent="-228600" rtl="0">
              <a:spcBef>
                <a:spcPts val="400"/>
              </a:spcBef>
              <a:spcAft>
                <a:spcPts val="0"/>
              </a:spcAft>
              <a:buSzPts val="1400"/>
              <a:buFont typeface="Comic Sans MS"/>
              <a:buNone/>
              <a:defRPr/>
            </a:lvl8pPr>
            <a:lvl9pPr marL="4114800" lvl="8" indent="-228600" rtl="0">
              <a:spcBef>
                <a:spcPts val="400"/>
              </a:spcBef>
              <a:spcAft>
                <a:spcPts val="0"/>
              </a:spcAft>
              <a:buSzPts val="1400"/>
              <a:buFont typeface="Comic Sans MS"/>
              <a:buNone/>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omic Sans MS"/>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mic Sans MS"/>
                <a:ea typeface="Comic Sans MS"/>
                <a:cs typeface="Comic Sans MS"/>
                <a:sym typeface="Comic Sans MS"/>
              </a:defRPr>
            </a:lvl1pPr>
            <a:lvl2pPr marL="0" marR="0" lvl="1" indent="0" algn="r" rtl="0">
              <a:spcBef>
                <a:spcPts val="0"/>
              </a:spcBef>
              <a:buNone/>
              <a:defRPr sz="1200" b="0" i="0" u="none" strike="noStrike" cap="none">
                <a:solidFill>
                  <a:srgbClr val="888888"/>
                </a:solidFill>
                <a:latin typeface="Comic Sans MS"/>
                <a:ea typeface="Comic Sans MS"/>
                <a:cs typeface="Comic Sans MS"/>
                <a:sym typeface="Comic Sans MS"/>
              </a:defRPr>
            </a:lvl2pPr>
            <a:lvl3pPr marL="0" marR="0" lvl="2" indent="0" algn="r" rtl="0">
              <a:spcBef>
                <a:spcPts val="0"/>
              </a:spcBef>
              <a:buNone/>
              <a:defRPr sz="1200" b="0" i="0" u="none" strike="noStrike" cap="none">
                <a:solidFill>
                  <a:srgbClr val="888888"/>
                </a:solidFill>
                <a:latin typeface="Comic Sans MS"/>
                <a:ea typeface="Comic Sans MS"/>
                <a:cs typeface="Comic Sans MS"/>
                <a:sym typeface="Comic Sans MS"/>
              </a:defRPr>
            </a:lvl3pPr>
            <a:lvl4pPr marL="0" marR="0" lvl="3" indent="0" algn="r" rtl="0">
              <a:spcBef>
                <a:spcPts val="0"/>
              </a:spcBef>
              <a:buNone/>
              <a:defRPr sz="1200" b="0" i="0" u="none" strike="noStrike" cap="none">
                <a:solidFill>
                  <a:srgbClr val="888888"/>
                </a:solidFill>
                <a:latin typeface="Comic Sans MS"/>
                <a:ea typeface="Comic Sans MS"/>
                <a:cs typeface="Comic Sans MS"/>
                <a:sym typeface="Comic Sans MS"/>
              </a:defRPr>
            </a:lvl4pPr>
            <a:lvl5pPr marL="0" marR="0" lvl="4" indent="0" algn="r" rtl="0">
              <a:spcBef>
                <a:spcPts val="0"/>
              </a:spcBef>
              <a:buNone/>
              <a:defRPr sz="1200" b="0" i="0" u="none" strike="noStrike" cap="none">
                <a:solidFill>
                  <a:srgbClr val="888888"/>
                </a:solidFill>
                <a:latin typeface="Comic Sans MS"/>
                <a:ea typeface="Comic Sans MS"/>
                <a:cs typeface="Comic Sans MS"/>
                <a:sym typeface="Comic Sans MS"/>
              </a:defRPr>
            </a:lvl5pPr>
            <a:lvl6pPr marL="0" marR="0" lvl="5" indent="0" algn="r" rtl="0">
              <a:spcBef>
                <a:spcPts val="0"/>
              </a:spcBef>
              <a:buNone/>
              <a:defRPr sz="1200" b="0" i="0" u="none" strike="noStrike" cap="none">
                <a:solidFill>
                  <a:srgbClr val="888888"/>
                </a:solidFill>
                <a:latin typeface="Comic Sans MS"/>
                <a:ea typeface="Comic Sans MS"/>
                <a:cs typeface="Comic Sans MS"/>
                <a:sym typeface="Comic Sans MS"/>
              </a:defRPr>
            </a:lvl6pPr>
            <a:lvl7pPr marL="0" marR="0" lvl="6" indent="0" algn="r" rtl="0">
              <a:spcBef>
                <a:spcPts val="0"/>
              </a:spcBef>
              <a:buNone/>
              <a:defRPr sz="1200" b="0" i="0" u="none" strike="noStrike" cap="none">
                <a:solidFill>
                  <a:srgbClr val="888888"/>
                </a:solidFill>
                <a:latin typeface="Comic Sans MS"/>
                <a:ea typeface="Comic Sans MS"/>
                <a:cs typeface="Comic Sans MS"/>
                <a:sym typeface="Comic Sans MS"/>
              </a:defRPr>
            </a:lvl7pPr>
            <a:lvl8pPr marL="0" marR="0" lvl="7" indent="0" algn="r" rtl="0">
              <a:spcBef>
                <a:spcPts val="0"/>
              </a:spcBef>
              <a:buNone/>
              <a:defRPr sz="1200" b="0" i="0" u="none" strike="noStrike" cap="none">
                <a:solidFill>
                  <a:srgbClr val="888888"/>
                </a:solidFill>
                <a:latin typeface="Comic Sans MS"/>
                <a:ea typeface="Comic Sans MS"/>
                <a:cs typeface="Comic Sans MS"/>
                <a:sym typeface="Comic Sans MS"/>
              </a:defRPr>
            </a:lvl8pPr>
            <a:lvl9pPr marL="0" marR="0" lvl="8" indent="0" algn="r" rtl="0">
              <a:spcBef>
                <a:spcPts val="0"/>
              </a:spcBef>
              <a:buNone/>
              <a:defRPr sz="1200" b="0" i="0" u="none" strike="noStrike" cap="none">
                <a:solidFill>
                  <a:srgbClr val="888888"/>
                </a:solidFill>
                <a:latin typeface="Comic Sans MS"/>
                <a:ea typeface="Comic Sans MS"/>
                <a:cs typeface="Comic Sans MS"/>
                <a:sym typeface="Comic Sans MS"/>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0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108.xml"/><Relationship Id="rId1" Type="http://schemas.openxmlformats.org/officeDocument/2006/relationships/slideLayout" Target="../slideLayouts/slideLayout5.xml"/><Relationship Id="rId4" Type="http://schemas.openxmlformats.org/officeDocument/2006/relationships/image" Target="../media/image100.jpg"/></Relationships>
</file>

<file path=ppt/slides/_rels/slide109.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image" Target="../media/image119.jpg"/><Relationship Id="rId3" Type="http://schemas.openxmlformats.org/officeDocument/2006/relationships/image" Target="../media/image114.jpg"/><Relationship Id="rId7" Type="http://schemas.openxmlformats.org/officeDocument/2006/relationships/image" Target="../media/image118.jpg"/><Relationship Id="rId2" Type="http://schemas.openxmlformats.org/officeDocument/2006/relationships/notesSlide" Target="../notesSlides/notesSlide124.xml"/><Relationship Id="rId1" Type="http://schemas.openxmlformats.org/officeDocument/2006/relationships/slideLayout" Target="../slideLayouts/slideLayout4.xml"/><Relationship Id="rId6" Type="http://schemas.openxmlformats.org/officeDocument/2006/relationships/image" Target="../media/image117.jpg"/><Relationship Id="rId11" Type="http://schemas.openxmlformats.org/officeDocument/2006/relationships/image" Target="../media/image122.jpg"/><Relationship Id="rId5" Type="http://schemas.openxmlformats.org/officeDocument/2006/relationships/image" Target="../media/image116.jpg"/><Relationship Id="rId10" Type="http://schemas.openxmlformats.org/officeDocument/2006/relationships/image" Target="../media/image121.jpg"/><Relationship Id="rId4" Type="http://schemas.openxmlformats.org/officeDocument/2006/relationships/image" Target="../media/image115.jpg"/><Relationship Id="rId9" Type="http://schemas.openxmlformats.org/officeDocument/2006/relationships/image" Target="../media/image120.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62.jpg"/></Relationships>
</file>

<file path=ppt/slides/_rels/slide7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7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9.xml"/><Relationship Id="rId1" Type="http://schemas.openxmlformats.org/officeDocument/2006/relationships/slideLayout" Target="../slideLayouts/slideLayout5.xml"/><Relationship Id="rId5" Type="http://schemas.openxmlformats.org/officeDocument/2006/relationships/image" Target="../media/image67.jpg"/><Relationship Id="rId4" Type="http://schemas.openxmlformats.org/officeDocument/2006/relationships/image" Target="../media/image6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80.xml"/><Relationship Id="rId1" Type="http://schemas.openxmlformats.org/officeDocument/2006/relationships/slideLayout" Target="../slideLayouts/slideLayout5.xml"/><Relationship Id="rId4" Type="http://schemas.openxmlformats.org/officeDocument/2006/relationships/image" Target="../media/image69.jpg"/></Relationships>
</file>

<file path=ppt/slides/_rels/slide8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81.xml"/><Relationship Id="rId1" Type="http://schemas.openxmlformats.org/officeDocument/2006/relationships/slideLayout" Target="../slideLayouts/slideLayout5.xml"/><Relationship Id="rId5" Type="http://schemas.openxmlformats.org/officeDocument/2006/relationships/image" Target="../media/image72.jpg"/><Relationship Id="rId4" Type="http://schemas.openxmlformats.org/officeDocument/2006/relationships/image" Target="../media/image71.jpg"/></Relationships>
</file>

<file path=ppt/slides/_rels/slide8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8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87.xml"/><Relationship Id="rId1" Type="http://schemas.openxmlformats.org/officeDocument/2006/relationships/slideLayout" Target="../slideLayouts/slideLayout5.xml"/><Relationship Id="rId4" Type="http://schemas.openxmlformats.org/officeDocument/2006/relationships/image" Target="../media/image78.jpg"/></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90.xml"/><Relationship Id="rId1" Type="http://schemas.openxmlformats.org/officeDocument/2006/relationships/slideLayout" Target="../slideLayouts/slideLayout5.xml"/><Relationship Id="rId5" Type="http://schemas.openxmlformats.org/officeDocument/2006/relationships/image" Target="../media/image82.jpg"/><Relationship Id="rId4" Type="http://schemas.openxmlformats.org/officeDocument/2006/relationships/image" Target="../media/image81.jpg"/></Relationships>
</file>

<file path=ppt/slides/_rels/slide91.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92.xml"/><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jpg"/></Relationships>
</file>

<file path=ppt/slides/_rels/slide93.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descr="data:image/jpeg;base64,/9j/4AAQSkZJRgABAQAAAQABAAD/2wCEAAkGBxQSEBUUEBQUFBUUFxQUFBUYFRQVFBUUGBgWFhYUFBYYHSggGBolHBUVIjEhJSkrLi4uFx8zODMsNygtLisBCgoKDg0OGxAQGi8kICQsLCwsLCwsLCwsLSwsLCwsLCwsLSwsLCwsLCwsLCwsLCwsLCwsLCwsLCwsLCwsLCwsLP/AABEIAQMAwgMBIgACEQEDEQH/xAAbAAABBQEBAAAAAAAAAAAAAAACAAEDBAUGB//EAEAQAAEDAQUFBQYDBwQCAwAAAAEAAhEDBAUSITFBUWFxgRMikaHBBjJCUnKxYtHwIyRzgpLC4RQzovEHslODo//EABoBAAMBAQEBAAAAAAAAAAAAAAIDBAEFAAb/xAApEQACAgEDAwQCAgMAAAAAAAAAAQIRAxIhMQRBURMiMmEFcZHRFFKB/9oADAMBAAIRAxEAPwDyFJJJXkYkkk60wQRhCEQRIxhtRhA1GE1C2GE4TBEExAMdOkEkQIkyJMV48CUKIoShZqAKEoygKWw0RlCUZQEJbGIEpJ0yAISSSSw0SSSS8eEkkkvHhIgmCIBEgWOAnASCIBGkC2OEYCYBGAmJC2xwiASAVmw2U1ajabdXGOQ2noJPRNSAbFY7G+q7DSaXHcNnMnIdVtU/ZRwH7WqxnAS8+i6Z1nbZ6Qp0st+8nid6w7Y5x2qtYUlchHqOXBVqezbR7tcH/wCuP7lm2y6alMTk5o2t2cwr9OoZVqx14IPihcIvgO2uTliEJC6T2kuYNArUh3He+35XHaOBXOkJE4OLphxknuiIoCFKQgcEloYmREIVIQgIS2hiYBCZGUJCBoJApJJIQhJJJLDwk6ScIkYOAiCYIgEaQLHARAJAI2hGkLbEAjaEmhGAmpC2xALpPYuzjtTVd7rAQPqMehjqueAXQ3K15ohtLUueXZToG6Dacwn447ipvajbvKqBie7FEZZRnK53G6scnNaNkzn4LYqVKjbO5mL3jnlnlqADpnKr3fd9JzC5xwnIQQdduic7vdmKqKjbI+m4Y4LScOIGRJ0B3KcUIcW7QVcaYoOxjCJBaCc3QRm0HOMlDZXFzySNslMjFWBqbNyhRD6RY7MOBaeoXnFooljnNOrSWnmDC9MsXvALgb+bFqrfxH/dD1Ud0Dglu0ZZCAhTEICFC0VpkJCAhTEKMhKaGJkZCEhSEISltBpkZTIyEKBhjJJJ1lHh4TgJ4TgI6BsQCMBMAjARpANjtCNoSARtCbFC2x2hSAJNCkATooU2MAuq9kngUqmQJDgRmRGWuS5kNWx7N1Yqlh0qtczhiiWeYj+ZPhs7FSdo6S02R1V7XjUtks1MTAOWzI+JWZeliLXkU5BdphJkxqAfRbfah7WFpc2MMkZB0d2OQULLY2scEZiZIzz5/rROryCpGZdVyOcwvq4s3RJmYAB281qGxMblo3z4EHYrlYawRDQ1rQNRAzk8SpnWTtKRJ1gxzhYvajzdopXO9jnkMJOA5k7tRyXA3m/FWqu+ao89C4ldzVptsdlqPmX1Mm5RLiIEDcI+64EhBkeozHy2QEKNwU5CBwU8olCZXcEDgpnBRuCTJDUyIhAQpXBAQlNDEyMoYRkJoS2g7BhJFCSyjbChOAiTgJlC7GAUgCYBG0JiQLY7QpWhC0KVoTooVJjtCkaEzQpWhPjETJiAUtIwQdxBTNCMBOURTZ21oGCzvxPOJlIPABMSTAjrCyfZ57iYLBoYOfeO7XJRXXU7VhZUk4QMGfXC6dRlkrd3Vy2oWTggHIZk5aA6Bbpfk8pUb1Gy1CCamFkaDh4o7ReGABjXCdsbNyz+2LO0DWPBiTUdpzErFszsznJ70HjBjzXoq+T0nZn35eLq9STOFuTBrlvPE6rMIU0ISFjiYmVyFG4Kw4KNwSpIamV3BROCsOCicEiSHRZAQgIUzgoyEhoamRkIYUhCZA0HYEJI4SWUbYUJwE6dMoXYgEYCYBG0I0gWwmhStCBoUzQnxQmTCaFK0IWhSgKiKEyY4CMBXaF1VC3ERhB0xZE8hqr9nuA5Go4NZtO2OEpq2VimN7P0MnE6Ejy1+6q0X4KwO4gH7H1W2600xApA4AMMQ4RvJJGZKqNuiZcTkTlx5rdu54uWVje+O3fUcWmQQQGiRpiOxc2yrhIjYurqEtxENZJlgAaO8SQPGfssS33a5hGJkTOEDPLkMxrtScWRStD8uJ46vujNr0p7zdNSPl4clWIWjTYAcsvFTOs1Nw7xDTvHqIhNFV4MRwUbgtapdZ+B7H8Jg+BWbWplpIcCCMiDqClyQaKzgonBTuCicFPJDosgcEBClcEBCRJDUyIhNCMhMltB2DCZGkso2x4TgJIgjoAcIwEIRhMSBYbQpmhRtUrU+KEyZo3Rd5rPjRrRL3bh+Z2BdFQoU2ECmxoj43CXc5OnRR3fR7Oixu1/fdzOQHQeq1rLSa2XHMgT1yVCqK3E1ZNQs1M51nOO7dPEiUAbTpucWAuHzEgxw4KWnVc86SNdBkrTrA2rUY0uLKYImNY6bTGqXKdbyCji1OkZj7q7Z3aYoEAgEyeg0CI04EOkgbtgXWXhY6LW/s/lIy8Fzlvo+60GC4xl9skldU2tir/ES28D2GwvqvYKYDWsGNzjnBkkRO3VZN9WJ4cSCTv7oJPVdnTpuo0sDQASIJ2zGZWVWs5IOIkqFdU4T2e1l76VZIq1vRzBonsi4u7wBMTnAzz81m1axae+zX5mjyOS2LdYXsIdSIAOuYgcHTnHBaFvutj8NQujAA5zT7rxujpC60M0ZxUkcXNjlinpkcs+73PZjptIG4iOo4KgTiOGpkRkHbWncd44LQvG9HOIczIbs5JO13oFRvN+J+L5msOW/CJPiCvSRqtclG0USx0O/wAEbCOCruC1mt7Wnh+NslnEalvqP8rKclSQxEJUZUrlG5TyQ1AEIYRlMltBoFJOksNHTpJ0SBCajagapGpkQGSNVmy08T2t3kDzVZq0Lsb3sXygnroPv5KiAqR0nbYgw7sQ8HFaFF0tPGB6n0WNdxmm07i77yupumyNeWh2gzMbcpj7J82lGxUeS5RfhoYW6nMx70HSFu3QylSs+E5k95+Wrll3dTL7S3HDWNl0Tu0B6kLbtdVjfcgk7ABrzXI6mVtQ87nW6LHUXkMq0NkOOg0A6qtd9IOrYyRhpe6I+LYTxGqOrWPZSd5/wh9n6kio0xIh4J45EA8IHilZ5VsU4IPS2WLwtTj7oz8Vj1qTz7x/XRbFptEakfrkse2W5vFSW72RYoruyhSsxdIAJGisuoOAax0mHNZxLY/x5FBZLaQDhEcdvitehTHZtedc8zv0nzV/STcZNN8nL/J44ygpJcHD3vZ6WM06UyBmTq5wn7eaxH95nFmR+knLwM+IW57S0Sy0FwymHA8dvnKybWQHh8d2oJI55OA5GfJdfschOyKyOhwI2ZqC9qAZVMCGmHN5HPyMjopqYwuwnpxGwo78b3abuDm+Bn+5KlwMRjOUZUrlGVPIcgEycpilsMZJOksNEnTJ15GBNUjVGEbUyIDJWrTs4w0p+c+TcvvPgsxi07XlDR8IA8NfOVRATI17izpHg8zyLR+RXWXUe4XGdhy8v1wXH3FOB4G0tjiRM+S27vtrgS1nxubSB0gD4vE+aZPeNARu9jvLssksxkZnZwH+fsgvO2tY0tptAO38pUVAEQztO6BAy1Civy0sp0Th0bOJ20ncFxL1ZbbPonD08OlIxLbaSGATHpP/AEsynffZ1QSBhmHbDhO3jGvRU6N+MfiD8TQ6QCAHQdRl4LFtNra4xibO8ThPq3kQldR8rTKOk06dMkenPaw7PMweKpWykIyAUN0OebJRzbGBoB4DJvlCr2qg4mC4xuCWot8sY6XCFSrNc4NAkzoPzW/aWxSjSB4QJVK7GU6cYRmr96ginO8GeWS6HT41Fo435CbnE469yKkg6szHI6jyWBenecWD4Wgt5gSR1B8lrGe2nfl+Syr2YW1SRwIXXaRyVsZpMsB2syP0nTwOXUK3bSKllxDVjxiHAgieUx4qo4hr5+F2vI6jofsEdhq4HljxLTLXDeDrCS/A1GU5RlXr1sRo1C2ZBhzHfMw+6ee/iCqJU8hqAKYpymS2GJJMnWGjJwhlOCvI8G1G1RhGCjiAy7YGzUbwzPTP0U1V0lR3bq47mH7gKSj70nf5qiL2FSR0VyNwls/DBP1uIaB5j+krVsFINqMAAJxYvHP0WTZXYQwbXYn+Ra3+4q1ba+BmoByGh15jgnOtDYuF61+zrKt9U2A9q5rY1AMuPALmb59o3ViGtaG0x8MZ8z0XNWmrBM6iZ4nYFVpWnUk8V85lnU9KPooLVG2aNqDMy2YyxDTLY7xy6rPtFMSc4O3LI8ctCqzL0wuxkSDkR+DQjnr1hBfNAh4aCXAgFhGpB90gciEtTc4v6NpRkj0y761N1Cn2NTE1rGtEbMIAg7ikGOe6NBvP6zXOf+NrtDX1KtSo+AA0MBIaSdrhtjKF1NpfmcAJ4pmOUvAcoruy7Y6TWuGem3fyWleIlsHTC7/A8Vh3U0F/fJyOeWnNbF8VxDQNv2V+Ddqjl9btGuDAqWZsycgMyVytsrCu17m/C52X4Zy8vVa/tbbcFMU2nOpr9I/P81ythtOB8nQ5O5HauovJzG9yGoJBG7Meo/W5Q1HS1rto7rununwy6K7eFHA/LmOSpMHeLdjxA4H4fPLqUqY2JqWhvb2Xe+jmN5YdR6rm3LduKvD8J25frqsq87P2dVzRpq36TmPy6JWTdWHHmiomSKaUhsaOkhSWWbQycFDKeUNm0SAo2lRAqSmJIA2kBMiwGjXsTcNInbUIH8o/M/YJ7LTLngNBO5EXxUYBoHBo25CAtyjZaYjs3Pa4tJJc0d0TtwnLb4KuKE2J7CKzd0MA5QAfOU94uDjkQS0cddvXRWjaGnCB7tMHvHU7SeAyVCm9r2Ow++7E4zuPeaB5zxTJ7waQGP2zTOdtz84n/veq1mpOdJzw6TsPALobPcTQQ6q8P/C2Y671rmkzsoDWnPcIAGgG5fMyjLXbPpYxWgybq9iatpYHgspsOhc4hzhMEgQclYtdyPoYeza4uogDHMhwOuE7IJPRbdntD2mmGOzAjhA4A7slpVLT2rO8Il0DPXYZ4J2OcMd2v7BngnJpx7fwUf8Ax4B2NXGQS2oBB1GW4rVvC8MI7uROQHqsosZSBYIjEXAjLE7aTGpUl20AXYnA5ZtBM5n/AKQUpSSvYe5NJtLc0rCI11O/ZxKkvBhNVu5rfFzss+QHmo6LwHS7QZ+Gef63KtfVqLaFR51DCJ/E7KfFy6vTLc4PXPg4W+7b21ZztmjfpGQ/Pqs1xROKjcVc2QRRqUndrRj4qeXNuz7eXFZj2zI3Zj1RWK1dnUDtmjhvH6z6KzeNHA8FumTm7iNfBKbtDY7FSlVh4dv157/XxVz2gpYmh4+Ewfpdp4Gf6lXtFAQSNMiOR0UtjtYf3KmhGA/nzGR6JT/1G/ZhEoVJaKRY4tdq0kFRSp2NodJDKSyz1AynBQSnlBYdEoKuXY2agPygu8Bl5wqAK1LubFJ7/mIYOQ7zv7U3HuxcuC1Zz38XyAR9R09T0Wg6pENnMhuPoBDfVUrE3TifvmT0bHirFmaXuneZ5KuO4iRPa62Cid7+6OXxHwy6orpkUmuGffNPocLh5krJvK1B7+77re63jvd1PouluyhhZTpyAR+1fPzGIHQQPFM1b32QCi20vJatFPIDDEADwCtvsJLWl2FggCd/ht5qtbhmc54efqrTwH02MZikxJOzjwXCzKpn0eJ3BD0bseXdxzSYO8dFXNOo3J2WExnvmcldNQU6YDB3pycZl0ZE/dSWm7KsyAKk7QdOMJPLH3pVmS58gh/xEQTv4K9ZQ7AMOUay6ARwykq46hg1FM8TBKrHEXNAlziRO4NEkx5JuLIo8k+WDnwWKZl8mI0AGhO5UfaR5/0b51loPPEJ+yuFvfGUZ67h0WX7YVIs5AmHVYz1yxEz4K/o8l2jnfkMWlJs4pxUbinJUbirZM5qQLitOy1O0s5adaREfQ6cuhHmslxVy5KsVS06VGuZ11b5geKTq3G1sb91XSa1mDpAjG3pnHnl4LAt1kdTayqNHS05EQ9pIMg74XRXRebBTFnqFzIeXNcBIzmWuz1zMdFYv9tGox9Jj++BiAg/7mJup0z06yiyJOP2gYSadM5S+KeOkysOFN/OO6fAEdAsaV0fs8BVp1KLvjEDgT7p6OAK52qwtcWuEFpLSNxBghST8lUfA0p0EpILCoGU4KCU4S7DokBW3UbhZTp7hLuZ7x/JZFhp4qjQdJk8hmfIFbtgb2lVzyJAz5xs6nCPFU4VYnIWA2Gkbfd/mdm7yy6hRXhaeyb2bffcO8fladnM/bmp7XaBSbjME5hg2F/xO5D8guddUJJLjJOZO8qmc9Oy5EKOrc0bopB9ZoOg7zuTc466dV2t0MLhUdA1Ek7tYC425XRjduAaOpn+1dFdlthuEn3iY4nLJDO/SdDsFLKrL1smdVbs9qbTpZHvOyJPwjcqFoeASTkBqVG2tRcGvkGNZcQN+bZ+65+aNz3OnilUNnub9Sme6G4HgQQ5xAjeI3yhdXEw4kfSRh6blHdtqoWnEMeF7dSB5xtCc2LFUw0zIA7zjpkMydyikmnTRYqkrTArUy4/sw9w2kz6LQpWRtJrS5xY5065kDZIUgfUiKbmtptaBJP6JKz7HaIqkkGpk7Zt5IG9hsEkw7K79qwB2IxIkQGjXxXNe0Vq7ShlngqSTvHeE+JHiuhbVb2hJAAawk7JhuYy3rCuqm14LSJa4H+k/ryXS/Hdzlflq9q/ZyLio3FTW2iadRzHatJaem1VXFXSkcpITigbULSCNQQRzGYTOKAlJkxqRvXhDgHt0eA7lOo6GR0Rsf2jGYz34e3FtcBlnxAIPRU7orY6bqZ1bL28viH2PinEwWjUftKZ3ObmR1A8uKZqtWZVOgbvtBZaAXZFxLX/AFTB88+qL2xsuGuKg0qtxfzjJ3oeqjvRskVG5CoBUHBwycPEFaV5fvF34h71Eh3Q91w8weiRLhoYuUzk0kEpJFjaGTgoUdNpJAGZJAA3k6IUEaF2UzmRqe43rm4+H3XZXPd37u8iZ7oGWZEnPxIPRZ3sxZA+pBAwUNXTEuOufQ+IXRXjXFFnc90RhEZwR7zuunMLp9NBabZBnlvpRwN8WnHWMe6yWNHAGJ6mT1VQFFbT+1qR87//AGKiBUrlbbZRVI2Lt/23b8Q+xVwOmmR8pa4fY/dUbv8A9lx/GPsrFmqEuw64u7xVUHshEluXrfWLmwSSDBHArKpiXRvWqLO5zQNunLmojd2Hvtc18agSCN+uqY472Zfk6P2WuVrWmtaJ1IY3eBlJ3ytFlrL34KcMa46bIG0qOtWizsAPwN+y58XkaNoGI9wtHTj5LiZNWbI/q6PoYaMGKP3VmxXY9lQsdUBaZwkCA0+oV6yVQKtVlOZY0ZnWHbuOaax2hjgSYzymJ/6RVazWtGGJmZ47Sd6F5VocXHfybHA1lU4y28clO01w+p3tPdz8AFTuinhrOZ8jyBycMQ+xT20QBIOJzhG8RB9W+KNrx/qjGsMxfUGgH7rpdFj04bfdnJ/IZVLPS7I5r2zp4bY+NHCm4dWNB8wVgkrpvb9v7ww76TfJzx+S5YlFN7smgrSESoyU7igJSWxqRJZ65pva5urTPPeDwIyW3afhqU9DDm+oPmCueJWrctokGk7bmzg7a3qPMcVuOe9M2UdrL1CmHUnt2U3h4/hVMnenii9l6oFV1Cp7tTFTPWWlNd5wvg6OD6RG8HvN8wR4LNtZNOo141Bg/UzLzGE9UU9qYMe6My0UHMe5jgZYS05HUGD9kl6rSq2Z7Q9zQS4BxPE5n7pJXpfYz1Po8lWjcdMGriOlNrn8ZGTf+RCzl0XsbYy+oSNjmg/SJcfMNQYo6ppBZHUWzrbruxtCg3tJxOlxbGbiYxZciR4rHvO3F1N9WoYOPFhy2CGty6KS+L7Haua9xGBrhBcJMAxHM7OAXGPtTnAgnInEef6KtyZYwWmJLDG5PVIYukknbmnBUYRAqNMpaN6zMw2Rv4nud0yb/aVZscMol/xPJaDtDRkY3SckNubgpsZ8jWg/Vq7zJVem/wDYgfidHKArovTS+iVq/wCTbslXtGFrTORHHXL7Ibnpu7SCMp25a5QqV2jAzGTGN2Fh2SNvj6qc4sQIJ7hDi3cQU+MrpgPa0jdrV8sERHd8MlzvtCRjbHyn75eq02VHvqtbGInInfObX/zDI8QVgW+v2tUlskZBojOBwXPWHTmbXB0J9Sp4FFvfYt3NVc6rkcLfefujUnPadF0VCk95c+QxmZYDrh2ErAsIFPAxxE1HNL9wYDAbP9Urcr03mo/Ge4+APHuwdP8ACthhxv3SVsh9bJHZSaQXtRbOxZSc0gvIGuZAAHeA2zlnwWVcFUl5cdSpLdbKVdz31omm5zaTIgOaBGDLRuhB5orLZ2sLXUySx2/Vp+UrLbf0hcFSp8kH/kId6gd7HDwd/lcg4rsfb9vcs7v4oP8A+ZHquMKmzbSZRi+KGJQEpEoVO2OSEmDiCCMiMwdx3pEoUDYaOmpVu1YKjfeykbqre83xj/kQgvOmHAxtAczwxNH9BLebFlXNa8FTCT3Xw08D8L+h8iVuWmn3DsNMieFN7paf5Kkjk9UqWuNiWtMjEZbHAAAnLJOpnUqc5h4O0AZA7QEkrSxlmQtu5r3FnovgS9xy2GMvy81iJJcJuDtBSipKmS2muXvc86uJPLgo0ySGzaCBV+56GOuwHScTvpaMR+yzwt72bpw2rU3BrB/MST5N807EtUkhc3UWyxeFXESTtKr4opt/mPnHolanIK47lMfhPm5x9VVJ3ITFbCvB5Dms2MY0AcSMbvNx8FpXbbsRGL3owu/G3SfqHnCy7zdNepwcR4ZeiVnahjNp2Y42jrPZyt2bnYnNdHugkc+7nOzRZVKyOeXEQymCcwMM56byVYsFQmMUHmM/EZrSvyoWtpwSCW4jHE5KuNSVsS/bL9mT/oMWcTsE9xjQMgJOZ8lNar6NNvvio+IAGdNvHceELKtTy4y4k881TrJcp1wEo3ybVtsrXUhVp5Yg1wbu94OHQgKzcVWaVVp+EMcP6mt9Vk2W0fs2g6d4dZn1Wpd9QNsryBm+rTYTwAc+PEIW+6N4VE/tq2bJTPy1B5td+S4Urv8A2iGK73/hdTd/yw/3LgCkZ/kNxcAFCSnKEqZj0MUySSAIS6i7bYDTY9+YE0qw+ZjhB8sJ5rl1qez75e6mdKjTH1AEj1TcMqlXkDIrib5uW1jJjGPaPdfPvt2O6jPqks1lurtAAc6AIGug0SVNL7E+76OeSSSUBUJJJJePDhdNdA/dOdR8+DUklT0/zE5viU7Sp6g71H6aaSSf3F9inaT+1f8AU77lWbOEkkC5PdjYsWoWh7Q6s/hs+ySSth8CafyOdqKnXSSU8x0SSn/tj63fZi07If3c/wAZn/pUSSXjXx/027YJsNaf/jJ8IK87cnSS8/b9BY+5GUBTpKRlCBSSSQhCVu6HRaKUfO3zMJJLY/JGPg6moIJ5lJJJdkhP/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sp>
        <p:nvSpPr>
          <p:cNvPr id="89" name="Google Shape;89;p13"/>
          <p:cNvSpPr txBox="1"/>
          <p:nvPr/>
        </p:nvSpPr>
        <p:spPr>
          <a:xfrm>
            <a:off x="838200" y="22828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omic Sans MS"/>
              <a:buNone/>
            </a:pPr>
            <a:r>
              <a:rPr lang="en-US" sz="4400" b="0" i="0" u="none" strike="noStrike" cap="none">
                <a:solidFill>
                  <a:schemeClr val="lt1"/>
                </a:solidFill>
                <a:latin typeface="Comic Sans MS"/>
                <a:ea typeface="Comic Sans MS"/>
                <a:cs typeface="Comic Sans MS"/>
                <a:sym typeface="Comic Sans MS"/>
              </a:rPr>
              <a:t>Chapter 1</a:t>
            </a:r>
            <a:endParaRPr/>
          </a:p>
        </p:txBody>
      </p:sp>
      <p:sp>
        <p:nvSpPr>
          <p:cNvPr id="90" name="Google Shape;90;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omic Sans MS"/>
              <a:buNone/>
            </a:pPr>
            <a:r>
              <a:rPr lang="en-US" sz="3600" b="1" i="0" u="none" strike="noStrike" cap="none">
                <a:solidFill>
                  <a:schemeClr val="dk1"/>
                </a:solidFill>
                <a:latin typeface="Comic Sans MS"/>
                <a:ea typeface="Comic Sans MS"/>
                <a:cs typeface="Comic Sans MS"/>
                <a:sym typeface="Comic Sans MS"/>
              </a:rPr>
              <a:t>CHAPTER 1:  </a:t>
            </a:r>
            <a:br>
              <a:rPr lang="en-US" sz="3600" b="1" i="0" u="none" strike="noStrike" cap="none">
                <a:solidFill>
                  <a:schemeClr val="dk1"/>
                </a:solidFill>
                <a:latin typeface="Comic Sans MS"/>
                <a:ea typeface="Comic Sans MS"/>
                <a:cs typeface="Comic Sans MS"/>
                <a:sym typeface="Comic Sans MS"/>
              </a:rPr>
            </a:br>
            <a:r>
              <a:rPr lang="en-US" sz="3600" b="1" i="0" u="none" strike="noStrike" cap="none">
                <a:solidFill>
                  <a:schemeClr val="dk1"/>
                </a:solidFill>
                <a:latin typeface="Comic Sans MS"/>
                <a:ea typeface="Comic Sans MS"/>
                <a:cs typeface="Comic Sans MS"/>
                <a:sym typeface="Comic Sans MS"/>
              </a:rPr>
              <a:t>THE HUMAN ORGANISM</a:t>
            </a:r>
            <a:br>
              <a:rPr lang="en-US" sz="3600" b="1" i="0" u="none" strike="noStrike" cap="none">
                <a:solidFill>
                  <a:schemeClr val="dk1"/>
                </a:solidFill>
                <a:latin typeface="Comic Sans MS"/>
                <a:ea typeface="Comic Sans MS"/>
                <a:cs typeface="Comic Sans MS"/>
                <a:sym typeface="Comic Sans MS"/>
              </a:rPr>
            </a:br>
            <a:endParaRPr sz="3600" b="1" i="0" u="none" strike="noStrike" cap="none">
              <a:solidFill>
                <a:schemeClr val="dk1"/>
              </a:solidFill>
              <a:latin typeface="Comic Sans MS"/>
              <a:ea typeface="Comic Sans MS"/>
              <a:cs typeface="Comic Sans MS"/>
              <a:sym typeface="Comic Sans MS"/>
            </a:endParaRPr>
          </a:p>
        </p:txBody>
      </p:sp>
      <p:sp>
        <p:nvSpPr>
          <p:cNvPr id="91" name="Google Shape;91;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Font typeface="Arial"/>
              <a:buNone/>
            </a:pPr>
            <a:r>
              <a:rPr lang="en-US" sz="2000" b="0" i="0" u="none" strike="noStrike" cap="none">
                <a:solidFill>
                  <a:schemeClr val="lt1"/>
                </a:solidFill>
                <a:latin typeface="Comic Sans MS"/>
                <a:ea typeface="Comic Sans MS"/>
                <a:cs typeface="Comic Sans MS"/>
                <a:sym typeface="Comic Sans MS"/>
              </a:rPr>
              <a:t>The Human Organism</a:t>
            </a:r>
            <a:endParaRPr sz="2000" b="0" i="0" u="none" strike="noStrike" cap="none">
              <a:solidFill>
                <a:schemeClr val="lt1"/>
              </a:solidFill>
              <a:latin typeface="Comic Sans MS"/>
              <a:ea typeface="Comic Sans MS"/>
              <a:cs typeface="Comic Sans MS"/>
              <a:sym typeface="Comic Sans MS"/>
            </a:endParaRPr>
          </a:p>
        </p:txBody>
      </p:sp>
      <p:pic>
        <p:nvPicPr>
          <p:cNvPr id="92" name="Google Shape;92;p13" descr="http://4.bp.blogspot.com/-1ySFLBv5teg/UxS-tAbaiOI/AAAAAAAAFQY/0bbnSf3kBoM/s1600/diego6.jpg"/>
          <p:cNvPicPr preferRelativeResize="0"/>
          <p:nvPr/>
        </p:nvPicPr>
        <p:blipFill rotWithShape="1">
          <a:blip r:embed="rId3">
            <a:alphaModFix/>
          </a:blip>
          <a:srcRect/>
          <a:stretch/>
        </p:blipFill>
        <p:spPr>
          <a:xfrm>
            <a:off x="1066800" y="323611"/>
            <a:ext cx="6934200" cy="39023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descr="http://pcatexam.com/file.php?file=%2F1%2FSmall_Human_Body_Tissues.gif"/>
          <p:cNvPicPr preferRelativeResize="0"/>
          <p:nvPr/>
        </p:nvPicPr>
        <p:blipFill rotWithShape="1">
          <a:blip r:embed="rId3">
            <a:alphaModFix/>
          </a:blip>
          <a:srcRect/>
          <a:stretch/>
        </p:blipFill>
        <p:spPr>
          <a:xfrm>
            <a:off x="0" y="1"/>
            <a:ext cx="9143999" cy="68580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Body Cavities</a:t>
            </a:r>
            <a:endParaRPr sz="4400" b="0" i="0" u="none" strike="noStrike" cap="none">
              <a:solidFill>
                <a:schemeClr val="dk1"/>
              </a:solidFill>
              <a:latin typeface="Comic Sans MS"/>
              <a:ea typeface="Comic Sans MS"/>
              <a:cs typeface="Comic Sans MS"/>
              <a:sym typeface="Comic Sans MS"/>
            </a:endParaRPr>
          </a:p>
        </p:txBody>
      </p:sp>
      <p:sp>
        <p:nvSpPr>
          <p:cNvPr id="790" name="Google Shape;790;p1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t>
            </a:r>
            <a:r>
              <a:rPr lang="en-US" sz="3200" b="0" i="0" u="none" strike="noStrike" cap="none">
                <a:solidFill>
                  <a:srgbClr val="FF0000"/>
                </a:solidFill>
                <a:latin typeface="Comic Sans MS"/>
                <a:ea typeface="Comic Sans MS"/>
                <a:cs typeface="Comic Sans MS"/>
                <a:sym typeface="Comic Sans MS"/>
              </a:rPr>
              <a:t>pelvic cavity</a:t>
            </a:r>
            <a:endParaRPr/>
          </a:p>
          <a:p>
            <a:pPr marL="342900" marR="0" lvl="0" indent="-342900" algn="l" rtl="0">
              <a:spcBef>
                <a:spcPts val="640"/>
              </a:spcBef>
              <a:spcAft>
                <a:spcPts val="0"/>
              </a:spcAft>
              <a:buClr>
                <a:srgbClr val="FF0000"/>
              </a:buClr>
              <a:buFont typeface="Arial"/>
              <a:buNone/>
            </a:pPr>
            <a:r>
              <a:rPr lang="en-US" sz="3200" b="0" i="0" u="none" strike="noStrike" cap="none">
                <a:solidFill>
                  <a:srgbClr val="FF0000"/>
                </a:solidFill>
                <a:latin typeface="Comic Sans MS"/>
                <a:ea typeface="Comic Sans MS"/>
                <a:cs typeface="Comic Sans MS"/>
                <a:sym typeface="Comic Sans MS"/>
              </a:rPr>
              <a:t>		-</a:t>
            </a:r>
            <a:r>
              <a:rPr lang="en-US" sz="3200" b="0" i="0" u="none" strike="noStrike" cap="none">
                <a:solidFill>
                  <a:schemeClr val="dk1"/>
                </a:solidFill>
                <a:latin typeface="Comic Sans MS"/>
                <a:ea typeface="Comic Sans MS"/>
                <a:cs typeface="Comic Sans MS"/>
                <a:sym typeface="Comic Sans MS"/>
              </a:rPr>
              <a:t>Inferior to the abdominal cavity.</a:t>
            </a:r>
            <a:endParaRPr/>
          </a:p>
          <a:p>
            <a:pPr marL="342900" marR="0" lvl="0" indent="-342900" algn="l" rtl="0">
              <a:spcBef>
                <a:spcPts val="640"/>
              </a:spcBef>
              <a:spcAft>
                <a:spcPts val="0"/>
              </a:spcAft>
              <a:buClr>
                <a:schemeClr val="dk1"/>
              </a:buClr>
              <a:buFont typeface="Arial"/>
              <a:buNone/>
            </a:pPr>
            <a:r>
              <a:rPr lang="en-US" sz="3200" b="0" i="0" u="none" strike="noStrike" cap="none">
                <a:solidFill>
                  <a:schemeClr val="dk1"/>
                </a:solidFill>
                <a:latin typeface="Comic Sans MS"/>
                <a:ea typeface="Comic Sans MS"/>
                <a:cs typeface="Comic Sans MS"/>
                <a:sym typeface="Comic Sans MS"/>
              </a:rPr>
              <a:t>		-Bounded by the bones of the pelvis 	and muscles of the pelvic floor.</a:t>
            </a:r>
            <a:endParaRPr/>
          </a:p>
          <a:p>
            <a:pPr marL="342900" marR="0" lvl="0" indent="-342900" algn="l" rtl="0">
              <a:spcBef>
                <a:spcPts val="640"/>
              </a:spcBef>
              <a:spcAft>
                <a:spcPts val="0"/>
              </a:spcAft>
              <a:buClr>
                <a:schemeClr val="dk1"/>
              </a:buClr>
              <a:buFont typeface="Arial"/>
              <a:buNone/>
            </a:pPr>
            <a:r>
              <a:rPr lang="en-US" sz="3200" b="0" i="0" u="none" strike="noStrike" cap="none">
                <a:solidFill>
                  <a:schemeClr val="dk1"/>
                </a:solidFill>
                <a:latin typeface="Comic Sans MS"/>
                <a:ea typeface="Comic Sans MS"/>
                <a:cs typeface="Comic Sans MS"/>
                <a:sym typeface="Comic Sans MS"/>
              </a:rPr>
              <a:t>		-Contains the urinary bladder, part 	of the large intestine and the 	internal reproductive organs.</a:t>
            </a: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250" b="0" i="0" u="none" strike="noStrike" cap="none">
                <a:solidFill>
                  <a:schemeClr val="dk1"/>
                </a:solidFill>
                <a:latin typeface="Comic Sans MS"/>
                <a:ea typeface="Comic Sans MS"/>
                <a:cs typeface="Comic Sans MS"/>
                <a:sym typeface="Comic Sans MS"/>
              </a:rPr>
              <a:t>The abdominal and pelvic cavities are also referred to as the </a:t>
            </a:r>
            <a:r>
              <a:rPr lang="en-US" sz="3250" b="0" i="0" u="none" strike="noStrike" cap="none">
                <a:solidFill>
                  <a:srgbClr val="FF0000"/>
                </a:solidFill>
                <a:latin typeface="Comic Sans MS"/>
                <a:ea typeface="Comic Sans MS"/>
                <a:cs typeface="Comic Sans MS"/>
                <a:sym typeface="Comic Sans MS"/>
              </a:rPr>
              <a:t>abdominopelvic</a:t>
            </a:r>
            <a:r>
              <a:rPr lang="en-US" sz="3250" b="0" i="0" u="none" strike="noStrike" cap="none">
                <a:solidFill>
                  <a:schemeClr val="dk1"/>
                </a:solidFill>
                <a:latin typeface="Comic Sans MS"/>
                <a:ea typeface="Comic Sans MS"/>
                <a:cs typeface="Comic Sans MS"/>
                <a:sym typeface="Comic Sans MS"/>
              </a:rPr>
              <a:t> cavity.</a:t>
            </a:r>
            <a:br>
              <a:rPr lang="en-US" sz="3950" b="0" i="0" u="none" strike="noStrike" cap="none">
                <a:solidFill>
                  <a:schemeClr val="dk1"/>
                </a:solidFill>
                <a:latin typeface="Comic Sans MS"/>
                <a:ea typeface="Comic Sans MS"/>
                <a:cs typeface="Comic Sans MS"/>
                <a:sym typeface="Comic Sans MS"/>
              </a:rPr>
            </a:br>
            <a:endParaRPr sz="3950" b="0" i="0" u="none" strike="noStrike" cap="none">
              <a:solidFill>
                <a:schemeClr val="dk1"/>
              </a:solidFill>
              <a:latin typeface="Comic Sans MS"/>
              <a:ea typeface="Comic Sans MS"/>
              <a:cs typeface="Comic Sans MS"/>
              <a:sym typeface="Comic Sans MS"/>
            </a:endParaRPr>
          </a:p>
        </p:txBody>
      </p:sp>
      <p:pic>
        <p:nvPicPr>
          <p:cNvPr id="796" name="Google Shape;796;p113" descr="http://www.biologycorner.com/anatomy/intro/body_cavities2.jpg"/>
          <p:cNvPicPr preferRelativeResize="0"/>
          <p:nvPr/>
        </p:nvPicPr>
        <p:blipFill rotWithShape="1">
          <a:blip r:embed="rId3">
            <a:alphaModFix/>
          </a:blip>
          <a:srcRect/>
          <a:stretch/>
        </p:blipFill>
        <p:spPr>
          <a:xfrm>
            <a:off x="457200" y="1600200"/>
            <a:ext cx="7873101" cy="4772026"/>
          </a:xfrm>
          <a:prstGeom prst="rect">
            <a:avLst/>
          </a:prstGeom>
          <a:noFill/>
          <a:ln>
            <a:noFill/>
          </a:ln>
        </p:spPr>
      </p:pic>
      <p:sp>
        <p:nvSpPr>
          <p:cNvPr id="797" name="Google Shape;797;p113"/>
          <p:cNvSpPr/>
          <p:nvPr/>
        </p:nvSpPr>
        <p:spPr>
          <a:xfrm>
            <a:off x="2667000" y="5029200"/>
            <a:ext cx="1371600" cy="9906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
        <p:nvSpPr>
          <p:cNvPr id="798" name="Google Shape;798;p113"/>
          <p:cNvSpPr/>
          <p:nvPr/>
        </p:nvSpPr>
        <p:spPr>
          <a:xfrm>
            <a:off x="5105400" y="5334000"/>
            <a:ext cx="1447800" cy="1143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14"/>
          <p:cNvSpPr txBox="1">
            <a:spLocks noGrp="1"/>
          </p:cNvSpPr>
          <p:nvPr>
            <p:ph type="title"/>
          </p:nvPr>
        </p:nvSpPr>
        <p:spPr>
          <a:xfrm>
            <a:off x="4114800" y="12192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Font typeface="Comic Sans MS"/>
              <a:buNone/>
            </a:pPr>
            <a:r>
              <a:rPr lang="en-US" sz="3600" b="0" i="0" u="none" strike="noStrike" cap="none">
                <a:solidFill>
                  <a:srgbClr val="FF0000"/>
                </a:solidFill>
                <a:latin typeface="Comic Sans MS"/>
                <a:ea typeface="Comic Sans MS"/>
                <a:cs typeface="Comic Sans MS"/>
                <a:sym typeface="Comic Sans MS"/>
              </a:rPr>
              <a:t>Abdominopelvic Cavity</a:t>
            </a:r>
            <a:endParaRPr/>
          </a:p>
        </p:txBody>
      </p:sp>
      <p:sp>
        <p:nvSpPr>
          <p:cNvPr id="804" name="Google Shape;804;p114"/>
          <p:cNvSpPr/>
          <p:nvPr/>
        </p:nvSpPr>
        <p:spPr>
          <a:xfrm>
            <a:off x="4267200" y="3048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2"/>
                </a:solidFill>
                <a:latin typeface="Comic Sans MS"/>
                <a:ea typeface="Comic Sans MS"/>
                <a:cs typeface="Comic Sans MS"/>
                <a:sym typeface="Comic Sans MS"/>
              </a:rPr>
              <a:t>This region is:</a:t>
            </a:r>
            <a:endParaRPr/>
          </a:p>
        </p:txBody>
      </p:sp>
      <p:pic>
        <p:nvPicPr>
          <p:cNvPr id="805" name="Google Shape;805;p114" descr="abdominopelvic cavity"/>
          <p:cNvPicPr preferRelativeResize="0"/>
          <p:nvPr/>
        </p:nvPicPr>
        <p:blipFill rotWithShape="1">
          <a:blip r:embed="rId3">
            <a:alphaModFix/>
          </a:blip>
          <a:srcRect/>
          <a:stretch/>
        </p:blipFill>
        <p:spPr>
          <a:xfrm>
            <a:off x="0" y="0"/>
            <a:ext cx="3729038"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3"/>
                                        </p:tgtEl>
                                        <p:attrNameLst>
                                          <p:attrName>style.visibility</p:attrName>
                                        </p:attrNameLst>
                                      </p:cBhvr>
                                      <p:to>
                                        <p:strVal val="visible"/>
                                      </p:to>
                                    </p:set>
                                    <p:animEffect transition="in" filter="fade">
                                      <p:cBhvr>
                                        <p:cTn id="7" dur="1000"/>
                                        <p:tgtEl>
                                          <p:spTgt spid="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15"/>
          <p:cNvSpPr txBox="1">
            <a:spLocks noGrp="1"/>
          </p:cNvSpPr>
          <p:nvPr>
            <p:ph type="title"/>
          </p:nvPr>
        </p:nvSpPr>
        <p:spPr>
          <a:xfrm>
            <a:off x="4114800" y="12192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Pelvic Cavity</a:t>
            </a:r>
            <a:endParaRPr/>
          </a:p>
        </p:txBody>
      </p:sp>
      <p:sp>
        <p:nvSpPr>
          <p:cNvPr id="811" name="Google Shape;811;p115"/>
          <p:cNvSpPr/>
          <p:nvPr/>
        </p:nvSpPr>
        <p:spPr>
          <a:xfrm>
            <a:off x="4267200" y="3048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2"/>
                </a:solidFill>
                <a:latin typeface="Comic Sans MS"/>
                <a:ea typeface="Comic Sans MS"/>
                <a:cs typeface="Comic Sans MS"/>
                <a:sym typeface="Comic Sans MS"/>
              </a:rPr>
              <a:t>This region is:</a:t>
            </a:r>
            <a:endParaRPr/>
          </a:p>
        </p:txBody>
      </p:sp>
      <p:pic>
        <p:nvPicPr>
          <p:cNvPr id="812" name="Google Shape;812;p115" descr="pelvic cavity"/>
          <p:cNvPicPr preferRelativeResize="0"/>
          <p:nvPr/>
        </p:nvPicPr>
        <p:blipFill rotWithShape="1">
          <a:blip r:embed="rId3">
            <a:alphaModFix/>
          </a:blip>
          <a:srcRect/>
          <a:stretch/>
        </p:blipFill>
        <p:spPr>
          <a:xfrm>
            <a:off x="0" y="0"/>
            <a:ext cx="3973513"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fade">
                                      <p:cBhvr>
                                        <p:cTn id="7" dur="5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16"/>
          <p:cNvSpPr txBox="1">
            <a:spLocks noGrp="1"/>
          </p:cNvSpPr>
          <p:nvPr>
            <p:ph type="title"/>
          </p:nvPr>
        </p:nvSpPr>
        <p:spPr>
          <a:xfrm>
            <a:off x="4114800" y="12192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Thoracic Cavity</a:t>
            </a:r>
            <a:endParaRPr/>
          </a:p>
        </p:txBody>
      </p:sp>
      <p:sp>
        <p:nvSpPr>
          <p:cNvPr id="818" name="Google Shape;818;p116"/>
          <p:cNvSpPr/>
          <p:nvPr/>
        </p:nvSpPr>
        <p:spPr>
          <a:xfrm>
            <a:off x="4267200" y="3048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2"/>
                </a:solidFill>
                <a:latin typeface="Comic Sans MS"/>
                <a:ea typeface="Comic Sans MS"/>
                <a:cs typeface="Comic Sans MS"/>
                <a:sym typeface="Comic Sans MS"/>
              </a:rPr>
              <a:t>This region is:</a:t>
            </a:r>
            <a:endParaRPr/>
          </a:p>
        </p:txBody>
      </p:sp>
      <p:pic>
        <p:nvPicPr>
          <p:cNvPr id="819" name="Google Shape;819;p116" descr="thoracic cavity"/>
          <p:cNvPicPr preferRelativeResize="0"/>
          <p:nvPr/>
        </p:nvPicPr>
        <p:blipFill rotWithShape="1">
          <a:blip r:embed="rId3">
            <a:alphaModFix/>
          </a:blip>
          <a:srcRect/>
          <a:stretch/>
        </p:blipFill>
        <p:spPr>
          <a:xfrm>
            <a:off x="0" y="0"/>
            <a:ext cx="3729038"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fade">
                                      <p:cBhvr>
                                        <p:cTn id="7" dur="2000"/>
                                        <p:tgtEl>
                                          <p:spTgt spid="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17"/>
          <p:cNvSpPr txBox="1">
            <a:spLocks noGrp="1"/>
          </p:cNvSpPr>
          <p:nvPr>
            <p:ph type="title"/>
          </p:nvPr>
        </p:nvSpPr>
        <p:spPr>
          <a:xfrm>
            <a:off x="4114800" y="12192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Transverse Plane</a:t>
            </a:r>
            <a:endParaRPr/>
          </a:p>
        </p:txBody>
      </p:sp>
      <p:sp>
        <p:nvSpPr>
          <p:cNvPr id="825" name="Google Shape;825;p117"/>
          <p:cNvSpPr/>
          <p:nvPr/>
        </p:nvSpPr>
        <p:spPr>
          <a:xfrm>
            <a:off x="4267200" y="3048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2"/>
                </a:solidFill>
                <a:latin typeface="Comic Sans MS"/>
                <a:ea typeface="Comic Sans MS"/>
                <a:cs typeface="Comic Sans MS"/>
                <a:sym typeface="Comic Sans MS"/>
              </a:rPr>
              <a:t>This region is:</a:t>
            </a:r>
            <a:endParaRPr/>
          </a:p>
        </p:txBody>
      </p:sp>
      <p:pic>
        <p:nvPicPr>
          <p:cNvPr id="826" name="Google Shape;826;p117" descr="transverse plane"/>
          <p:cNvPicPr preferRelativeResize="0"/>
          <p:nvPr/>
        </p:nvPicPr>
        <p:blipFill rotWithShape="1">
          <a:blip r:embed="rId3">
            <a:alphaModFix/>
          </a:blip>
          <a:srcRect/>
          <a:stretch/>
        </p:blipFill>
        <p:spPr>
          <a:xfrm>
            <a:off x="0" y="-152400"/>
            <a:ext cx="3811588" cy="701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fade">
                                      <p:cBhvr>
                                        <p:cTn id="7" dur="5000"/>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18"/>
          <p:cNvSpPr txBox="1">
            <a:spLocks noGrp="1"/>
          </p:cNvSpPr>
          <p:nvPr>
            <p:ph type="title"/>
          </p:nvPr>
        </p:nvSpPr>
        <p:spPr>
          <a:xfrm>
            <a:off x="4114800" y="12192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Sagittal Plane</a:t>
            </a:r>
            <a:endParaRPr/>
          </a:p>
        </p:txBody>
      </p:sp>
      <p:sp>
        <p:nvSpPr>
          <p:cNvPr id="832" name="Google Shape;832;p118"/>
          <p:cNvSpPr/>
          <p:nvPr/>
        </p:nvSpPr>
        <p:spPr>
          <a:xfrm>
            <a:off x="4267200" y="304800"/>
            <a:ext cx="4572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2"/>
                </a:solidFill>
                <a:latin typeface="Comic Sans MS"/>
                <a:ea typeface="Comic Sans MS"/>
                <a:cs typeface="Comic Sans MS"/>
                <a:sym typeface="Comic Sans MS"/>
              </a:rPr>
              <a:t>This region is:</a:t>
            </a:r>
            <a:endParaRPr/>
          </a:p>
        </p:txBody>
      </p:sp>
      <p:pic>
        <p:nvPicPr>
          <p:cNvPr id="833" name="Google Shape;833;p118" descr="sagittal plane"/>
          <p:cNvPicPr preferRelativeResize="0"/>
          <p:nvPr/>
        </p:nvPicPr>
        <p:blipFill rotWithShape="1">
          <a:blip r:embed="rId3">
            <a:alphaModFix/>
          </a:blip>
          <a:srcRect/>
          <a:stretch/>
        </p:blipFill>
        <p:spPr>
          <a:xfrm>
            <a:off x="0" y="0"/>
            <a:ext cx="3729038"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1"/>
                                        </p:tgtEl>
                                        <p:attrNameLst>
                                          <p:attrName>style.visibility</p:attrName>
                                        </p:attrNameLst>
                                      </p:cBhvr>
                                      <p:to>
                                        <p:strVal val="visible"/>
                                      </p:to>
                                    </p:set>
                                    <p:animEffect transition="in" filter="fade">
                                      <p:cBhvr>
                                        <p:cTn id="7" dur="20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1600" b="0" i="0" u="none" strike="noStrike" cap="none">
                <a:solidFill>
                  <a:schemeClr val="dk1"/>
                </a:solidFill>
                <a:latin typeface="Comic Sans MS"/>
                <a:ea typeface="Comic Sans MS"/>
                <a:cs typeface="Comic Sans MS"/>
                <a:sym typeface="Comic Sans MS"/>
              </a:rPr>
              <a:t>Abdominal Cavity and Laparoscopic Surgery</a:t>
            </a:r>
            <a:endParaRPr sz="1600" b="0" i="0" u="none" strike="noStrike" cap="none">
              <a:solidFill>
                <a:schemeClr val="dk1"/>
              </a:solidFill>
              <a:latin typeface="Comic Sans MS"/>
              <a:ea typeface="Comic Sans MS"/>
              <a:cs typeface="Comic Sans MS"/>
              <a:sym typeface="Comic Sans MS"/>
            </a:endParaRPr>
          </a:p>
        </p:txBody>
      </p:sp>
      <p:sp>
        <p:nvSpPr>
          <p:cNvPr id="839" name="Google Shape;839;p119"/>
          <p:cNvSpPr txBox="1">
            <a:spLocks noGrp="1"/>
          </p:cNvSpPr>
          <p:nvPr>
            <p:ph type="body" idx="1"/>
          </p:nvPr>
        </p:nvSpPr>
        <p:spPr>
          <a:xfrm>
            <a:off x="457200" y="1143001"/>
            <a:ext cx="8229600" cy="3200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400"/>
              <a:buFont typeface="Arial"/>
              <a:buChar char="•"/>
            </a:pPr>
            <a:r>
              <a:rPr lang="en-US" sz="1400" b="0" i="0" u="none" strike="noStrike" cap="none">
                <a:solidFill>
                  <a:schemeClr val="dk1"/>
                </a:solidFill>
                <a:latin typeface="Comic Sans MS"/>
                <a:ea typeface="Comic Sans MS"/>
                <a:cs typeface="Comic Sans MS"/>
                <a:sym typeface="Comic Sans MS"/>
              </a:rPr>
              <a:t>Laparoscopic surgery is a surgical technique performed through small incisions in the abdominal or pelvic cavities.</a:t>
            </a:r>
            <a:endParaRPr/>
          </a:p>
          <a:p>
            <a:pPr marL="342900" marR="0" lvl="0"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Comic Sans MS"/>
                <a:ea typeface="Comic Sans MS"/>
                <a:cs typeface="Comic Sans MS"/>
                <a:sym typeface="Comic Sans MS"/>
              </a:rPr>
              <a:t>“Minimally invasive surgery.</a:t>
            </a:r>
            <a:endParaRPr/>
          </a:p>
          <a:p>
            <a:pPr marL="342900" marR="0" lvl="0"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Comic Sans MS"/>
                <a:ea typeface="Comic Sans MS"/>
                <a:cs typeface="Comic Sans MS"/>
                <a:sym typeface="Comic Sans MS"/>
              </a:rPr>
              <a:t>A </a:t>
            </a:r>
            <a:r>
              <a:rPr lang="en-US" sz="1400" b="0" i="1" u="none" strike="noStrike" cap="none">
                <a:solidFill>
                  <a:schemeClr val="dk1"/>
                </a:solidFill>
                <a:latin typeface="Comic Sans MS"/>
                <a:ea typeface="Comic Sans MS"/>
                <a:cs typeface="Comic Sans MS"/>
                <a:sym typeface="Comic Sans MS"/>
              </a:rPr>
              <a:t>trocar</a:t>
            </a:r>
            <a:r>
              <a:rPr lang="en-US" sz="1400" b="0" i="0" u="none" strike="noStrike" cap="none">
                <a:solidFill>
                  <a:schemeClr val="dk1"/>
                </a:solidFill>
                <a:latin typeface="Comic Sans MS"/>
                <a:ea typeface="Comic Sans MS"/>
                <a:cs typeface="Comic Sans MS"/>
                <a:sym typeface="Comic Sans MS"/>
              </a:rPr>
              <a:t> creates incisions in the abdomen and provides a sealed conduit for various instruments used to perform the surgery.</a:t>
            </a:r>
            <a:endParaRPr/>
          </a:p>
          <a:p>
            <a:pPr marL="342900" marR="0" lvl="0"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Comic Sans MS"/>
                <a:ea typeface="Comic Sans MS"/>
                <a:cs typeface="Comic Sans MS"/>
                <a:sym typeface="Comic Sans MS"/>
              </a:rPr>
              <a:t>Typically, three incisions are made during each surgery: one is for a </a:t>
            </a:r>
            <a:r>
              <a:rPr lang="en-US" sz="1400" b="0" i="1" u="none" strike="noStrike" cap="none">
                <a:solidFill>
                  <a:schemeClr val="dk1"/>
                </a:solidFill>
                <a:latin typeface="Comic Sans MS"/>
                <a:ea typeface="Comic Sans MS"/>
                <a:cs typeface="Comic Sans MS"/>
                <a:sym typeface="Comic Sans MS"/>
              </a:rPr>
              <a:t>laparoscope which con</a:t>
            </a:r>
            <a:r>
              <a:rPr lang="en-US" sz="1400" b="0" i="0" u="none" strike="noStrike" cap="none">
                <a:solidFill>
                  <a:schemeClr val="dk1"/>
                </a:solidFill>
                <a:latin typeface="Comic Sans MS"/>
                <a:ea typeface="Comic Sans MS"/>
                <a:cs typeface="Comic Sans MS"/>
                <a:sym typeface="Comic Sans MS"/>
              </a:rPr>
              <a:t>sists of a telescopic lens system that is connected to a video camera</a:t>
            </a:r>
            <a:endParaRPr/>
          </a:p>
          <a:p>
            <a:pPr marL="342900" marR="0" lvl="0"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Comic Sans MS"/>
                <a:ea typeface="Comic Sans MS"/>
                <a:cs typeface="Comic Sans MS"/>
                <a:sym typeface="Comic Sans MS"/>
              </a:rPr>
              <a:t>During the past 20 years, this type of surgery has eliminated the need for open surgery in many cases.</a:t>
            </a:r>
            <a:endParaRPr/>
          </a:p>
          <a:p>
            <a:pPr marL="342900" marR="0" lvl="0"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Comic Sans MS"/>
                <a:ea typeface="Comic Sans MS"/>
                <a:cs typeface="Comic Sans MS"/>
                <a:sym typeface="Comic Sans MS"/>
              </a:rPr>
              <a:t>Advantages: smaller incisions, which leads to quicker recovery time</a:t>
            </a:r>
            <a:endParaRPr/>
          </a:p>
          <a:p>
            <a:pPr marL="342900" marR="0" lvl="0" indent="-342900" algn="l" rtl="0">
              <a:spcBef>
                <a:spcPts val="280"/>
              </a:spcBef>
              <a:spcAft>
                <a:spcPts val="0"/>
              </a:spcAft>
              <a:buClr>
                <a:schemeClr val="dk1"/>
              </a:buClr>
              <a:buFont typeface="Arial"/>
              <a:buNone/>
            </a:pPr>
            <a:r>
              <a:rPr lang="en-US" sz="1400" b="0" i="0" u="none" strike="noStrike" cap="none">
                <a:solidFill>
                  <a:schemeClr val="dk1"/>
                </a:solidFill>
                <a:latin typeface="Comic Sans MS"/>
                <a:ea typeface="Comic Sans MS"/>
                <a:cs typeface="Comic Sans MS"/>
                <a:sym typeface="Comic Sans MS"/>
              </a:rPr>
              <a:t>		Less pain during recovery, and therefore less pain medication is needed.</a:t>
            </a:r>
            <a:endParaRPr/>
          </a:p>
          <a:p>
            <a:pPr marL="342900" marR="0" lvl="0" indent="-342900" algn="l" rtl="0">
              <a:spcBef>
                <a:spcPts val="280"/>
              </a:spcBef>
              <a:spcAft>
                <a:spcPts val="0"/>
              </a:spcAft>
              <a:buClr>
                <a:schemeClr val="dk1"/>
              </a:buClr>
              <a:buFont typeface="Arial"/>
              <a:buNone/>
            </a:pPr>
            <a:r>
              <a:rPr lang="en-US" sz="1400" b="0" i="0" u="none" strike="noStrike" cap="none">
                <a:solidFill>
                  <a:schemeClr val="dk1"/>
                </a:solidFill>
                <a:latin typeface="Comic Sans MS"/>
                <a:ea typeface="Comic Sans MS"/>
                <a:cs typeface="Comic Sans MS"/>
                <a:sym typeface="Comic Sans MS"/>
              </a:rPr>
              <a:t>		Finally, internal cavities are not as exposed to the external environment, which 	reduces the patient's risk of infection.</a:t>
            </a:r>
            <a:endParaRPr/>
          </a:p>
        </p:txBody>
      </p:sp>
      <p:pic>
        <p:nvPicPr>
          <p:cNvPr id="840" name="Google Shape;840;p119" descr="https://encrypted-tbn2.gstatic.com/images?q=tbn:ANd9GcQhYgbdZf8EgEPrUldZE6SuKKfrKT2gkjzD7PTyKpAOi6eLWQsB"/>
          <p:cNvPicPr preferRelativeResize="0"/>
          <p:nvPr/>
        </p:nvPicPr>
        <p:blipFill rotWithShape="1">
          <a:blip r:embed="rId3">
            <a:alphaModFix/>
          </a:blip>
          <a:srcRect/>
          <a:stretch/>
        </p:blipFill>
        <p:spPr>
          <a:xfrm>
            <a:off x="4572000" y="4343400"/>
            <a:ext cx="3324225" cy="2325467"/>
          </a:xfrm>
          <a:prstGeom prst="rect">
            <a:avLst/>
          </a:prstGeom>
          <a:noFill/>
          <a:ln>
            <a:noFill/>
          </a:ln>
        </p:spPr>
      </p:pic>
      <p:pic>
        <p:nvPicPr>
          <p:cNvPr id="841" name="Google Shape;841;p119" descr="http://openi.nlm.nih.gov/imgs/512/300/2788453/2788453_JIAPS-13-97-g001.png"/>
          <p:cNvPicPr preferRelativeResize="0"/>
          <p:nvPr/>
        </p:nvPicPr>
        <p:blipFill rotWithShape="1">
          <a:blip r:embed="rId4">
            <a:alphaModFix/>
          </a:blip>
          <a:srcRect/>
          <a:stretch/>
        </p:blipFill>
        <p:spPr>
          <a:xfrm>
            <a:off x="762000" y="4409777"/>
            <a:ext cx="3581400" cy="2448223"/>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21"/>
          <p:cNvSpPr txBox="1">
            <a:spLocks noGrp="1"/>
          </p:cNvSpPr>
          <p:nvPr>
            <p:ph type="title"/>
          </p:nvPr>
        </p:nvSpPr>
        <p:spPr>
          <a:xfrm>
            <a:off x="4419600" y="1066800"/>
            <a:ext cx="42672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200" b="0" i="0" u="none" strike="noStrike" cap="none">
                <a:solidFill>
                  <a:schemeClr val="dk1"/>
                </a:solidFill>
                <a:latin typeface="Comic Sans MS"/>
                <a:ea typeface="Comic Sans MS"/>
                <a:cs typeface="Comic Sans MS"/>
                <a:sym typeface="Comic Sans MS"/>
              </a:rPr>
              <a:t>Biology &amp; Engineering For Healthcare</a:t>
            </a:r>
            <a:endParaRPr sz="3200" b="0" i="0" u="none" strike="noStrike" cap="none">
              <a:solidFill>
                <a:schemeClr val="dk1"/>
              </a:solidFill>
              <a:latin typeface="Comic Sans MS"/>
              <a:ea typeface="Comic Sans MS"/>
              <a:cs typeface="Comic Sans MS"/>
              <a:sym typeface="Comic Sans MS"/>
            </a:endParaRPr>
          </a:p>
        </p:txBody>
      </p:sp>
      <p:pic>
        <p:nvPicPr>
          <p:cNvPr id="853" name="Google Shape;853;p121" descr="https://encrypted-tbn0.gstatic.com/images?q=tbn:ANd9GcT7V1nOVZxPlRaPpKKtyj_T_NUaFvQLP3IQc6dIovL4KzqFr8nbvg"/>
          <p:cNvPicPr preferRelativeResize="0"/>
          <p:nvPr/>
        </p:nvPicPr>
        <p:blipFill rotWithShape="1">
          <a:blip r:embed="rId3">
            <a:alphaModFix/>
          </a:blip>
          <a:srcRect/>
          <a:stretch/>
        </p:blipFill>
        <p:spPr>
          <a:xfrm>
            <a:off x="685800" y="1066800"/>
            <a:ext cx="3682464" cy="1647826"/>
          </a:xfrm>
          <a:prstGeom prst="rect">
            <a:avLst/>
          </a:prstGeom>
          <a:noFill/>
          <a:ln>
            <a:noFill/>
          </a:ln>
        </p:spPr>
      </p:pic>
      <p:pic>
        <p:nvPicPr>
          <p:cNvPr id="854" name="Google Shape;854;p121" descr="http://www.cec.fiu.edu/wp-content/uploads/2010/05/JZ13611.jpg"/>
          <p:cNvPicPr preferRelativeResize="0"/>
          <p:nvPr/>
        </p:nvPicPr>
        <p:blipFill rotWithShape="1">
          <a:blip r:embed="rId4">
            <a:alphaModFix/>
          </a:blip>
          <a:srcRect/>
          <a:stretch/>
        </p:blipFill>
        <p:spPr>
          <a:xfrm>
            <a:off x="1600200" y="2895600"/>
            <a:ext cx="5476875" cy="3639096"/>
          </a:xfrm>
          <a:prstGeom prst="rect">
            <a:avLst/>
          </a:prstGeom>
          <a:noFill/>
          <a:ln>
            <a:noFill/>
          </a:ln>
        </p:spPr>
      </p:pic>
      <p:sp>
        <p:nvSpPr>
          <p:cNvPr id="855" name="Google Shape;855;p121"/>
          <p:cNvSpPr txBox="1"/>
          <p:nvPr/>
        </p:nvSpPr>
        <p:spPr>
          <a:xfrm>
            <a:off x="914400" y="533400"/>
            <a:ext cx="386676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7030A0"/>
                </a:solidFill>
                <a:latin typeface="Comic Sans MS"/>
                <a:ea typeface="Comic Sans MS"/>
                <a:cs typeface="Comic Sans MS"/>
                <a:sym typeface="Comic Sans MS"/>
              </a:rPr>
              <a:t>Career to Consider</a:t>
            </a:r>
            <a:r>
              <a:rPr lang="en-US" sz="1800" b="0" i="0" u="none" strike="noStrike" cap="none">
                <a:solidFill>
                  <a:schemeClr val="dk1"/>
                </a:solidFill>
                <a:latin typeface="Comic Sans MS"/>
                <a:ea typeface="Comic Sans MS"/>
                <a:cs typeface="Comic Sans MS"/>
                <a:sym typeface="Comic Sans MS"/>
              </a:rPr>
              <a:t>:</a:t>
            </a:r>
            <a:endParaRPr sz="1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Serous Membranes</a:t>
            </a:r>
            <a:endParaRPr sz="4400" b="0" i="0" u="none" strike="noStrike" cap="none">
              <a:solidFill>
                <a:schemeClr val="dk1"/>
              </a:solidFill>
              <a:latin typeface="Comic Sans MS"/>
              <a:ea typeface="Comic Sans MS"/>
              <a:cs typeface="Comic Sans MS"/>
              <a:sym typeface="Comic Sans MS"/>
            </a:endParaRPr>
          </a:p>
        </p:txBody>
      </p:sp>
      <p:sp>
        <p:nvSpPr>
          <p:cNvPr id="862" name="Google Shape;862;p122"/>
          <p:cNvSpPr txBox="1">
            <a:spLocks noGrp="1"/>
          </p:cNvSpPr>
          <p:nvPr>
            <p:ph type="body" idx="1"/>
          </p:nvPr>
        </p:nvSpPr>
        <p:spPr>
          <a:xfrm>
            <a:off x="3048000" y="1600200"/>
            <a:ext cx="5638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Serous membranes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Line the body cavities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Covers the organs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Reduces friction between opposing surfaces</a:t>
            </a:r>
            <a:endParaRPr sz="2800" b="0" i="0" u="none" strike="noStrike" cap="none">
              <a:solidFill>
                <a:schemeClr val="dk1"/>
              </a:solidFill>
              <a:latin typeface="Comic Sans MS"/>
              <a:ea typeface="Comic Sans MS"/>
              <a:cs typeface="Comic Sans MS"/>
              <a:sym typeface="Comic Sans MS"/>
            </a:endParaRPr>
          </a:p>
        </p:txBody>
      </p:sp>
      <p:pic>
        <p:nvPicPr>
          <p:cNvPr id="863" name="Google Shape;863;p122" descr="http://wps.aw.com/wps/media/tmp/labeling/2807012_dyn.jpg"/>
          <p:cNvPicPr preferRelativeResize="0"/>
          <p:nvPr/>
        </p:nvPicPr>
        <p:blipFill rotWithShape="1">
          <a:blip r:embed="rId3">
            <a:alphaModFix/>
          </a:blip>
          <a:srcRect/>
          <a:stretch/>
        </p:blipFill>
        <p:spPr>
          <a:xfrm>
            <a:off x="304800" y="2286000"/>
            <a:ext cx="3124200" cy="312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Organ Level</a:t>
            </a:r>
            <a:endParaRPr sz="4400" b="0" i="0" u="none" strike="noStrike" cap="none">
              <a:solidFill>
                <a:schemeClr val="dk1"/>
              </a:solidFill>
              <a:latin typeface="Comic Sans MS"/>
              <a:ea typeface="Comic Sans MS"/>
              <a:cs typeface="Comic Sans MS"/>
              <a:sym typeface="Comic Sans MS"/>
            </a:endParaRPr>
          </a:p>
        </p:txBody>
      </p:sp>
      <p:sp>
        <p:nvSpPr>
          <p:cNvPr id="160" name="Google Shape;160;p23"/>
          <p:cNvSpPr txBox="1">
            <a:spLocks noGrp="1"/>
          </p:cNvSpPr>
          <p:nvPr>
            <p:ph type="body" idx="1"/>
          </p:nvPr>
        </p:nvSpPr>
        <p:spPr>
          <a:xfrm>
            <a:off x="457200" y="1600201"/>
            <a:ext cx="8229600" cy="1905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An </a:t>
            </a:r>
            <a:r>
              <a:rPr lang="en-US" sz="3200" b="0" i="0" u="none" strike="noStrike" cap="none">
                <a:solidFill>
                  <a:srgbClr val="FF0000"/>
                </a:solidFill>
                <a:latin typeface="Comic Sans MS"/>
                <a:ea typeface="Comic Sans MS"/>
                <a:cs typeface="Comic Sans MS"/>
                <a:sym typeface="Comic Sans MS"/>
              </a:rPr>
              <a:t>organ</a:t>
            </a:r>
            <a:r>
              <a:rPr lang="en-US" sz="3200" b="0" i="0" u="none" strike="noStrike" cap="none">
                <a:solidFill>
                  <a:schemeClr val="dk1"/>
                </a:solidFill>
                <a:latin typeface="Comic Sans MS"/>
                <a:ea typeface="Comic Sans MS"/>
                <a:cs typeface="Comic Sans MS"/>
                <a:sym typeface="Comic Sans MS"/>
              </a:rPr>
              <a:t> is a structure composed of two or more tissue types that perform common functions.</a:t>
            </a:r>
            <a:endParaRPr sz="3200" b="0" i="0" u="none" strike="noStrike" cap="none">
              <a:solidFill>
                <a:schemeClr val="dk1"/>
              </a:solidFill>
              <a:latin typeface="Comic Sans MS"/>
              <a:ea typeface="Comic Sans MS"/>
              <a:cs typeface="Comic Sans MS"/>
              <a:sym typeface="Comic Sans MS"/>
            </a:endParaRPr>
          </a:p>
        </p:txBody>
      </p:sp>
      <p:pic>
        <p:nvPicPr>
          <p:cNvPr id="161" name="Google Shape;161;p23" descr="http://michelleburden.weebly.com/uploads/1/7/0/0/17006738/4359798_orig.jpg?356"/>
          <p:cNvPicPr preferRelativeResize="0"/>
          <p:nvPr/>
        </p:nvPicPr>
        <p:blipFill rotWithShape="1">
          <a:blip r:embed="rId3">
            <a:alphaModFix/>
          </a:blip>
          <a:srcRect/>
          <a:stretch/>
        </p:blipFill>
        <p:spPr>
          <a:xfrm>
            <a:off x="990600" y="3276600"/>
            <a:ext cx="6930596" cy="3429000"/>
          </a:xfrm>
          <a:prstGeom prst="rect">
            <a:avLst/>
          </a:prstGeom>
          <a:noFill/>
          <a:ln>
            <a:noFill/>
          </a:ln>
        </p:spPr>
      </p:pic>
      <p:sp>
        <p:nvSpPr>
          <p:cNvPr id="162" name="Google Shape;162;p23"/>
          <p:cNvSpPr/>
          <p:nvPr/>
        </p:nvSpPr>
        <p:spPr>
          <a:xfrm>
            <a:off x="3352800" y="4343400"/>
            <a:ext cx="1676400" cy="1524000"/>
          </a:xfrm>
          <a:prstGeom prst="ellipse">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23"/>
          <p:cNvSpPr txBox="1">
            <a:spLocks noGrp="1"/>
          </p:cNvSpPr>
          <p:nvPr>
            <p:ph type="body" idx="1"/>
          </p:nvPr>
        </p:nvSpPr>
        <p:spPr>
          <a:xfrm>
            <a:off x="457200" y="381000"/>
            <a:ext cx="7467600" cy="57451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Serous membranes are composed of two layers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Visceral serous membrane</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mic Sans MS"/>
                <a:ea typeface="Comic Sans MS"/>
                <a:cs typeface="Comic Sans MS"/>
                <a:sym typeface="Comic Sans MS"/>
              </a:rPr>
              <a:t>Inner portion in contact with organ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Parietal serous membrane</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mic Sans MS"/>
                <a:ea typeface="Comic Sans MS"/>
                <a:cs typeface="Comic Sans MS"/>
                <a:sym typeface="Comic Sans MS"/>
              </a:rPr>
              <a:t>Outer portion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cavity between the two layers are filled by a water lubricating fluid.</a:t>
            </a:r>
            <a:endParaRPr/>
          </a:p>
          <a:p>
            <a:pPr marL="1143000" marR="0" lvl="2" indent="-228600" algn="l" rtl="0">
              <a:spcBef>
                <a:spcPts val="480"/>
              </a:spcBef>
              <a:spcAft>
                <a:spcPts val="0"/>
              </a:spcAft>
              <a:buClr>
                <a:schemeClr val="dk1"/>
              </a:buClr>
              <a:buFont typeface="Arial"/>
              <a:buNone/>
            </a:pPr>
            <a:endParaRPr sz="2400" b="0" i="0" u="none" strike="noStrike" cap="none">
              <a:solidFill>
                <a:schemeClr val="dk1"/>
              </a:solidFill>
              <a:latin typeface="Comic Sans MS"/>
              <a:ea typeface="Comic Sans MS"/>
              <a:cs typeface="Comic Sans MS"/>
              <a:sym typeface="Comic Sans MS"/>
            </a:endParaRPr>
          </a:p>
          <a:p>
            <a:pPr marL="1143000" marR="0" lvl="2" indent="-228600" algn="l" rtl="0">
              <a:spcBef>
                <a:spcPts val="480"/>
              </a:spcBef>
              <a:spcAft>
                <a:spcPts val="0"/>
              </a:spcAft>
              <a:buClr>
                <a:schemeClr val="dk1"/>
              </a:buClr>
              <a:buFont typeface="Arial"/>
              <a:buNone/>
            </a:pPr>
            <a:endParaRPr sz="2400" b="0" i="0" u="none" strike="noStrike" cap="none">
              <a:solidFill>
                <a:schemeClr val="dk1"/>
              </a:solidFill>
              <a:latin typeface="Comic Sans MS"/>
              <a:ea typeface="Comic Sans MS"/>
              <a:cs typeface="Comic Sans MS"/>
              <a:sym typeface="Comic Sans MS"/>
            </a:endParaRPr>
          </a:p>
        </p:txBody>
      </p:sp>
      <p:pic>
        <p:nvPicPr>
          <p:cNvPr id="869" name="Google Shape;869;p123" descr="http://o.quizlet.com/i/8L-UK0wh2s2iM3XzYTmS6w_m.jpg"/>
          <p:cNvPicPr preferRelativeResize="0"/>
          <p:nvPr/>
        </p:nvPicPr>
        <p:blipFill rotWithShape="1">
          <a:blip r:embed="rId3">
            <a:alphaModFix/>
          </a:blip>
          <a:srcRect/>
          <a:stretch/>
        </p:blipFill>
        <p:spPr>
          <a:xfrm>
            <a:off x="4953000" y="4572000"/>
            <a:ext cx="3276600" cy="2143444"/>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F0"/>
              </a:buClr>
              <a:buFont typeface="Comic Sans MS"/>
              <a:buNone/>
            </a:pPr>
            <a:r>
              <a:rPr lang="en-US" sz="2800" b="0" i="1" u="none" strike="noStrike" cap="none">
                <a:solidFill>
                  <a:srgbClr val="00B0F0"/>
                </a:solidFill>
                <a:latin typeface="Comic Sans MS"/>
                <a:ea typeface="Comic Sans MS"/>
                <a:cs typeface="Comic Sans MS"/>
                <a:sym typeface="Comic Sans MS"/>
              </a:rPr>
              <a:t>Viseral &amp; Parietal Serous Membranes </a:t>
            </a:r>
            <a:br>
              <a:rPr lang="en-US" sz="2800" b="0" i="1" u="none" strike="noStrike" cap="none">
                <a:solidFill>
                  <a:srgbClr val="00B0F0"/>
                </a:solidFill>
                <a:latin typeface="Comic Sans MS"/>
                <a:ea typeface="Comic Sans MS"/>
                <a:cs typeface="Comic Sans MS"/>
                <a:sym typeface="Comic Sans MS"/>
              </a:rPr>
            </a:br>
            <a:r>
              <a:rPr lang="en-US" sz="2800" b="0" i="1" u="none" strike="noStrike" cap="none">
                <a:solidFill>
                  <a:srgbClr val="00B0F0"/>
                </a:solidFill>
                <a:latin typeface="Comic Sans MS"/>
                <a:ea typeface="Comic Sans MS"/>
                <a:cs typeface="Comic Sans MS"/>
                <a:sym typeface="Comic Sans MS"/>
              </a:rPr>
              <a:t>“Fist in Balloon”Analogy</a:t>
            </a:r>
            <a:endParaRPr sz="2800" b="0" i="1" u="none" strike="noStrike" cap="none">
              <a:solidFill>
                <a:srgbClr val="00B0F0"/>
              </a:solidFill>
              <a:latin typeface="Comic Sans MS"/>
              <a:ea typeface="Comic Sans MS"/>
              <a:cs typeface="Comic Sans MS"/>
              <a:sym typeface="Comic Sans MS"/>
            </a:endParaRPr>
          </a:p>
        </p:txBody>
      </p:sp>
      <p:pic>
        <p:nvPicPr>
          <p:cNvPr id="875" name="Google Shape;875;p124" descr="http://upload.wikimedia.org/wikipedia/commons/6/69/Serous_Membrane.jpg"/>
          <p:cNvPicPr preferRelativeResize="0"/>
          <p:nvPr/>
        </p:nvPicPr>
        <p:blipFill rotWithShape="1">
          <a:blip r:embed="rId3">
            <a:alphaModFix/>
          </a:blip>
          <a:srcRect/>
          <a:stretch/>
        </p:blipFill>
        <p:spPr>
          <a:xfrm>
            <a:off x="69988" y="1905000"/>
            <a:ext cx="9019347" cy="44196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Serous Membranes of the Thoracic Cavity</a:t>
            </a:r>
            <a:endParaRPr sz="3950" b="0" i="0" u="none" strike="noStrike" cap="none">
              <a:solidFill>
                <a:schemeClr val="dk1"/>
              </a:solidFill>
              <a:latin typeface="Comic Sans MS"/>
              <a:ea typeface="Comic Sans MS"/>
              <a:cs typeface="Comic Sans MS"/>
              <a:sym typeface="Comic Sans MS"/>
            </a:endParaRPr>
          </a:p>
        </p:txBody>
      </p:sp>
      <p:sp>
        <p:nvSpPr>
          <p:cNvPr id="882" name="Google Shape;882;p125"/>
          <p:cNvSpPr txBox="1">
            <a:spLocks noGrp="1"/>
          </p:cNvSpPr>
          <p:nvPr>
            <p:ph type="body" idx="1"/>
          </p:nvPr>
        </p:nvSpPr>
        <p:spPr>
          <a:xfrm>
            <a:off x="304800" y="1676400"/>
            <a:ext cx="62484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Thoracic cavity contains three serous membrane-lined cavities: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Pericardial cavity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Two Pleural cavities</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p:txBody>
      </p:sp>
      <p:pic>
        <p:nvPicPr>
          <p:cNvPr id="883" name="Google Shape;883;p125" descr="http://www.rci.rutgers.edu/%7Euzwiak/AnatPhys/APFallLect1_files/image012.jpg"/>
          <p:cNvPicPr preferRelativeResize="0"/>
          <p:nvPr/>
        </p:nvPicPr>
        <p:blipFill rotWithShape="1">
          <a:blip r:embed="rId3">
            <a:alphaModFix/>
          </a:blip>
          <a:srcRect/>
          <a:stretch/>
        </p:blipFill>
        <p:spPr>
          <a:xfrm>
            <a:off x="4419600" y="3048000"/>
            <a:ext cx="4536558" cy="3048001"/>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26"/>
          <p:cNvSpPr txBox="1">
            <a:spLocks noGrp="1"/>
          </p:cNvSpPr>
          <p:nvPr>
            <p:ph type="title"/>
          </p:nvPr>
        </p:nvSpPr>
        <p:spPr>
          <a:xfrm>
            <a:off x="457200" y="274638"/>
            <a:ext cx="8229600"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Pericardial Cavity</a:t>
            </a:r>
            <a:endParaRPr sz="4400" b="0" i="0" u="none" strike="noStrike" cap="none">
              <a:solidFill>
                <a:schemeClr val="dk1"/>
              </a:solidFill>
              <a:latin typeface="Comic Sans MS"/>
              <a:ea typeface="Comic Sans MS"/>
              <a:cs typeface="Comic Sans MS"/>
              <a:sym typeface="Comic Sans MS"/>
            </a:endParaRPr>
          </a:p>
        </p:txBody>
      </p:sp>
      <p:sp>
        <p:nvSpPr>
          <p:cNvPr id="889" name="Google Shape;889;p126"/>
          <p:cNvSpPr txBox="1">
            <a:spLocks noGrp="1"/>
          </p:cNvSpPr>
          <p:nvPr>
            <p:ph type="body" idx="1"/>
          </p:nvPr>
        </p:nvSpPr>
        <p:spPr>
          <a:xfrm>
            <a:off x="228600" y="1371600"/>
            <a:ext cx="8458200" cy="251460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Surrounds the heart</a:t>
            </a:r>
            <a:endParaRPr/>
          </a:p>
          <a:p>
            <a:pPr marL="742950" marR="0" lvl="1" indent="-285750" algn="l" rtl="0">
              <a:spcBef>
                <a:spcPts val="560"/>
              </a:spcBef>
              <a:spcAft>
                <a:spcPts val="0"/>
              </a:spcAft>
              <a:buClr>
                <a:srgbClr val="FF0000"/>
              </a:buClr>
              <a:buSzPts val="2800"/>
              <a:buFont typeface="Arial"/>
              <a:buChar char="–"/>
            </a:pPr>
            <a:r>
              <a:rPr lang="en-US" sz="2800" b="0" i="0" u="none" strike="noStrike" cap="none">
                <a:solidFill>
                  <a:srgbClr val="FF0000"/>
                </a:solidFill>
                <a:latin typeface="Comic Sans MS"/>
                <a:ea typeface="Comic Sans MS"/>
                <a:cs typeface="Comic Sans MS"/>
                <a:sym typeface="Comic Sans MS"/>
              </a:rPr>
              <a:t>Visceral pericardium</a:t>
            </a:r>
            <a:r>
              <a:rPr lang="en-US" sz="2800" b="0" i="0" u="none" strike="noStrike" cap="none">
                <a:solidFill>
                  <a:schemeClr val="dk1"/>
                </a:solidFill>
                <a:latin typeface="Comic Sans MS"/>
                <a:ea typeface="Comic Sans MS"/>
                <a:cs typeface="Comic Sans MS"/>
                <a:sym typeface="Comic Sans MS"/>
              </a:rPr>
              <a:t>: serous membrane that covers the heart</a:t>
            </a:r>
            <a:endParaRPr/>
          </a:p>
          <a:p>
            <a:pPr marL="742950" marR="0" lvl="1" indent="-285750" algn="l" rtl="0">
              <a:spcBef>
                <a:spcPts val="560"/>
              </a:spcBef>
              <a:spcAft>
                <a:spcPts val="0"/>
              </a:spcAft>
              <a:buClr>
                <a:srgbClr val="FF0000"/>
              </a:buClr>
              <a:buSzPts val="2800"/>
              <a:buFont typeface="Arial"/>
              <a:buChar char="–"/>
            </a:pPr>
            <a:r>
              <a:rPr lang="en-US" sz="2800" b="0" i="0" u="none" strike="noStrike" cap="none">
                <a:solidFill>
                  <a:srgbClr val="FF0000"/>
                </a:solidFill>
                <a:latin typeface="Comic Sans MS"/>
                <a:ea typeface="Comic Sans MS"/>
                <a:cs typeface="Comic Sans MS"/>
                <a:sym typeface="Comic Sans MS"/>
              </a:rPr>
              <a:t>Parietal pericardium</a:t>
            </a:r>
            <a:r>
              <a:rPr lang="en-US" sz="2800" b="0" i="0" u="none" strike="noStrike" cap="none">
                <a:solidFill>
                  <a:schemeClr val="dk1"/>
                </a:solidFill>
                <a:latin typeface="Comic Sans MS"/>
                <a:ea typeface="Comic Sans MS"/>
                <a:cs typeface="Comic Sans MS"/>
                <a:sym typeface="Comic Sans MS"/>
              </a:rPr>
              <a:t>: serous membrane opposite the visceral pericardium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The space between the visceral and parietal pericardium is the </a:t>
            </a:r>
            <a:r>
              <a:rPr lang="en-US" sz="2800" b="0" i="0" u="none" strike="noStrike" cap="none">
                <a:solidFill>
                  <a:srgbClr val="FF0000"/>
                </a:solidFill>
                <a:latin typeface="Comic Sans MS"/>
                <a:ea typeface="Comic Sans MS"/>
                <a:cs typeface="Comic Sans MS"/>
                <a:sym typeface="Comic Sans MS"/>
              </a:rPr>
              <a:t>pericardial cavity.</a:t>
            </a:r>
            <a:endParaRPr sz="2800" b="0" i="0" u="none" strike="noStrike" cap="none">
              <a:solidFill>
                <a:srgbClr val="FF0000"/>
              </a:solidFill>
              <a:latin typeface="Comic Sans MS"/>
              <a:ea typeface="Comic Sans MS"/>
              <a:cs typeface="Comic Sans MS"/>
              <a:sym typeface="Comic Sans MS"/>
            </a:endParaRPr>
          </a:p>
        </p:txBody>
      </p:sp>
      <p:pic>
        <p:nvPicPr>
          <p:cNvPr id="890" name="Google Shape;890;p126" descr="http://droualb.faculty.mjc.edu/Lecture%20Notes/Unit%204/FG21_02b.jpg"/>
          <p:cNvPicPr preferRelativeResize="0"/>
          <p:nvPr/>
        </p:nvPicPr>
        <p:blipFill rotWithShape="1">
          <a:blip r:embed="rId3">
            <a:alphaModFix/>
          </a:blip>
          <a:srcRect/>
          <a:stretch/>
        </p:blipFill>
        <p:spPr>
          <a:xfrm>
            <a:off x="3150147" y="4648200"/>
            <a:ext cx="4536528" cy="1969252"/>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5" name="Google Shape;895;p127" descr="http://4.bp.blogspot.com/-_uX4ocFEnsk/Tje28rlPerI/AAAAAAAAADo/M3wHtlDTJXE/s1600/Pericardium.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Pleural Cavities</a:t>
            </a:r>
            <a:endParaRPr sz="4400" b="0" i="0" u="none" strike="noStrike" cap="none">
              <a:solidFill>
                <a:schemeClr val="dk1"/>
              </a:solidFill>
              <a:latin typeface="Comic Sans MS"/>
              <a:ea typeface="Comic Sans MS"/>
              <a:cs typeface="Comic Sans MS"/>
              <a:sym typeface="Comic Sans MS"/>
            </a:endParaRPr>
          </a:p>
        </p:txBody>
      </p:sp>
      <p:sp>
        <p:nvSpPr>
          <p:cNvPr id="901" name="Google Shape;901;p128"/>
          <p:cNvSpPr txBox="1">
            <a:spLocks noGrp="1"/>
          </p:cNvSpPr>
          <p:nvPr>
            <p:ph type="body" idx="1"/>
          </p:nvPr>
        </p:nvSpPr>
        <p:spPr>
          <a:xfrm>
            <a:off x="457200" y="1600200"/>
            <a:ext cx="5715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Surrounds each lung</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The serous lining is called a </a:t>
            </a:r>
            <a:r>
              <a:rPr lang="en-US" sz="2800" b="0" i="0" u="none" strike="noStrike" cap="none">
                <a:solidFill>
                  <a:srgbClr val="FF0000"/>
                </a:solidFill>
                <a:latin typeface="Comic Sans MS"/>
                <a:ea typeface="Comic Sans MS"/>
                <a:cs typeface="Comic Sans MS"/>
                <a:sym typeface="Comic Sans MS"/>
              </a:rPr>
              <a:t>pleura</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mic Sans MS"/>
                <a:ea typeface="Comic Sans MS"/>
                <a:cs typeface="Comic Sans MS"/>
                <a:sym typeface="Comic Sans MS"/>
              </a:rPr>
              <a:t>Visceral pleura covers the outer covers the outside surfaces of the lungs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mic Sans MS"/>
                <a:ea typeface="Comic Sans MS"/>
                <a:cs typeface="Comic Sans MS"/>
                <a:sym typeface="Comic Sans MS"/>
              </a:rPr>
              <a:t>Parietal pleura covers the surface of the mediastinum.</a:t>
            </a:r>
            <a:endParaRPr sz="2400" b="0" i="0" u="none" strike="noStrike" cap="none">
              <a:solidFill>
                <a:schemeClr val="dk1"/>
              </a:solidFill>
              <a:latin typeface="Comic Sans MS"/>
              <a:ea typeface="Comic Sans MS"/>
              <a:cs typeface="Comic Sans MS"/>
              <a:sym typeface="Comic Sans MS"/>
            </a:endParaRPr>
          </a:p>
        </p:txBody>
      </p:sp>
      <p:pic>
        <p:nvPicPr>
          <p:cNvPr id="902" name="Google Shape;902;p128" descr="http://o.quizlet.com/i/Xs_nRETl-Hxd7I7tJJCXCw_m.jpg"/>
          <p:cNvPicPr preferRelativeResize="0"/>
          <p:nvPr/>
        </p:nvPicPr>
        <p:blipFill rotWithShape="1">
          <a:blip r:embed="rId3">
            <a:alphaModFix/>
          </a:blip>
          <a:srcRect/>
          <a:stretch/>
        </p:blipFill>
        <p:spPr>
          <a:xfrm>
            <a:off x="6019800" y="2667000"/>
            <a:ext cx="2971800" cy="22288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pic>
        <p:nvPicPr>
          <p:cNvPr id="907" name="Google Shape;907;p129" descr="http://www.daviddarling.info/images/pleural_cavity.jpg"/>
          <p:cNvPicPr preferRelativeResize="0"/>
          <p:nvPr/>
        </p:nvPicPr>
        <p:blipFill rotWithShape="1">
          <a:blip r:embed="rId3">
            <a:alphaModFix/>
          </a:blip>
          <a:srcRect/>
          <a:stretch/>
        </p:blipFill>
        <p:spPr>
          <a:xfrm>
            <a:off x="990600" y="1295400"/>
            <a:ext cx="6477000" cy="487934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30"/>
          <p:cNvSpPr txBox="1">
            <a:spLocks noGrp="1"/>
          </p:cNvSpPr>
          <p:nvPr>
            <p:ph type="title"/>
          </p:nvPr>
        </p:nvSpPr>
        <p:spPr>
          <a:xfrm>
            <a:off x="152400" y="1676400"/>
            <a:ext cx="2362200" cy="53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200" b="0" i="0" u="none" strike="noStrike" cap="none">
                <a:solidFill>
                  <a:schemeClr val="dk1"/>
                </a:solidFill>
                <a:latin typeface="Comic Sans MS"/>
                <a:ea typeface="Comic Sans MS"/>
                <a:cs typeface="Comic Sans MS"/>
                <a:sym typeface="Comic Sans MS"/>
              </a:rPr>
              <a:t>Serous Membranes</a:t>
            </a:r>
            <a:endParaRPr sz="3200" b="0" i="0" u="none" strike="noStrike" cap="none">
              <a:solidFill>
                <a:schemeClr val="dk1"/>
              </a:solidFill>
              <a:latin typeface="Comic Sans MS"/>
              <a:ea typeface="Comic Sans MS"/>
              <a:cs typeface="Comic Sans MS"/>
              <a:sym typeface="Comic Sans MS"/>
            </a:endParaRPr>
          </a:p>
        </p:txBody>
      </p:sp>
      <p:pic>
        <p:nvPicPr>
          <p:cNvPr id="913" name="Google Shape;913;p130" descr="http://legacy.owensboro.kctcs.edu/gcaplan/anat/notes/f1-9a-c_serous_membrane_c.jpg"/>
          <p:cNvPicPr preferRelativeResize="0"/>
          <p:nvPr/>
        </p:nvPicPr>
        <p:blipFill rotWithShape="1">
          <a:blip r:embed="rId3">
            <a:alphaModFix/>
          </a:blip>
          <a:srcRect/>
          <a:stretch/>
        </p:blipFill>
        <p:spPr>
          <a:xfrm>
            <a:off x="2514600" y="0"/>
            <a:ext cx="5410200" cy="6906242"/>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Serous Membranes of the Abdominopelvic Cavity</a:t>
            </a:r>
            <a:endParaRPr sz="3950" b="0" i="0" u="none" strike="noStrike" cap="none">
              <a:solidFill>
                <a:schemeClr val="dk1"/>
              </a:solidFill>
              <a:latin typeface="Comic Sans MS"/>
              <a:ea typeface="Comic Sans MS"/>
              <a:cs typeface="Comic Sans MS"/>
              <a:sym typeface="Comic Sans MS"/>
            </a:endParaRPr>
          </a:p>
        </p:txBody>
      </p:sp>
      <p:sp>
        <p:nvSpPr>
          <p:cNvPr id="919" name="Google Shape;919;p1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The abdomniopelvic cavity contains a serous membrane-lined cavity called the </a:t>
            </a:r>
            <a:r>
              <a:rPr lang="en-US" sz="2950" b="0" i="0" u="none" strike="noStrike" cap="none">
                <a:solidFill>
                  <a:srgbClr val="FF0000"/>
                </a:solidFill>
                <a:latin typeface="Comic Sans MS"/>
                <a:ea typeface="Comic Sans MS"/>
                <a:cs typeface="Comic Sans MS"/>
                <a:sym typeface="Comic Sans MS"/>
              </a:rPr>
              <a:t>peritoneal cavity</a:t>
            </a:r>
            <a:r>
              <a:rPr lang="en-US" sz="2950" b="0" i="0" u="none" strike="noStrike" cap="none">
                <a:solidFill>
                  <a:schemeClr val="dk1"/>
                </a:solidFill>
                <a:latin typeface="Comic Sans MS"/>
                <a:ea typeface="Comic Sans MS"/>
                <a:cs typeface="Comic Sans MS"/>
                <a:sym typeface="Comic Sans MS"/>
              </a:rPr>
              <a:t>.</a:t>
            </a:r>
            <a:endParaRPr/>
          </a:p>
          <a:p>
            <a:pPr marL="742950" marR="0" lvl="1" indent="-285750" algn="l" rtl="0">
              <a:lnSpc>
                <a:spcPct val="90000"/>
              </a:lnSpc>
              <a:spcBef>
                <a:spcPts val="520"/>
              </a:spcBef>
              <a:spcAft>
                <a:spcPts val="0"/>
              </a:spcAft>
              <a:buClr>
                <a:srgbClr val="FF0000"/>
              </a:buClr>
              <a:buSzPts val="2600"/>
              <a:buFont typeface="Arial"/>
              <a:buChar char="–"/>
            </a:pPr>
            <a:r>
              <a:rPr lang="en-US" sz="2600" b="0" i="0" u="none" strike="noStrike" cap="none">
                <a:solidFill>
                  <a:srgbClr val="FF0000"/>
                </a:solidFill>
                <a:latin typeface="Comic Sans MS"/>
                <a:ea typeface="Comic Sans MS"/>
                <a:cs typeface="Comic Sans MS"/>
                <a:sym typeface="Comic Sans MS"/>
              </a:rPr>
              <a:t>Visceral peritoneum </a:t>
            </a:r>
            <a:r>
              <a:rPr lang="en-US" sz="2600" b="0" i="0" u="none" strike="noStrike" cap="none">
                <a:solidFill>
                  <a:schemeClr val="dk1"/>
                </a:solidFill>
                <a:latin typeface="Comic Sans MS"/>
                <a:ea typeface="Comic Sans MS"/>
                <a:cs typeface="Comic Sans MS"/>
                <a:sym typeface="Comic Sans MS"/>
              </a:rPr>
              <a:t>covers the organs of the abdominopelvic cavity</a:t>
            </a:r>
            <a:endParaRPr/>
          </a:p>
          <a:p>
            <a:pPr marL="742950" marR="0" lvl="1" indent="-285750" algn="l" rtl="0">
              <a:lnSpc>
                <a:spcPct val="90000"/>
              </a:lnSpc>
              <a:spcBef>
                <a:spcPts val="520"/>
              </a:spcBef>
              <a:spcAft>
                <a:spcPts val="0"/>
              </a:spcAft>
              <a:buClr>
                <a:srgbClr val="FF0000"/>
              </a:buClr>
              <a:buSzPts val="2600"/>
              <a:buFont typeface="Arial"/>
              <a:buChar char="–"/>
            </a:pPr>
            <a:r>
              <a:rPr lang="en-US" sz="2600" b="0" i="0" u="none" strike="noStrike" cap="none">
                <a:solidFill>
                  <a:srgbClr val="FF0000"/>
                </a:solidFill>
                <a:latin typeface="Comic Sans MS"/>
                <a:ea typeface="Comic Sans MS"/>
                <a:cs typeface="Comic Sans MS"/>
                <a:sym typeface="Comic Sans MS"/>
              </a:rPr>
              <a:t>Parietal peritoneum </a:t>
            </a:r>
            <a:r>
              <a:rPr lang="en-US" sz="2600" b="0" i="0" u="none" strike="noStrike" cap="none">
                <a:solidFill>
                  <a:schemeClr val="dk1"/>
                </a:solidFill>
                <a:latin typeface="Comic Sans MS"/>
                <a:ea typeface="Comic Sans MS"/>
                <a:cs typeface="Comic Sans MS"/>
                <a:sym typeface="Comic Sans MS"/>
              </a:rPr>
              <a:t>lines the wall of the abdominopelvic cavity and the inferior surface of the diaphram.</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omic Sans MS"/>
                <a:ea typeface="Comic Sans MS"/>
                <a:cs typeface="Comic Sans MS"/>
                <a:sym typeface="Comic Sans MS"/>
              </a:rPr>
              <a:t>The </a:t>
            </a:r>
            <a:r>
              <a:rPr lang="en-US" sz="2600" b="0" i="0" u="none" strike="noStrike" cap="none">
                <a:solidFill>
                  <a:srgbClr val="FF0000"/>
                </a:solidFill>
                <a:latin typeface="Comic Sans MS"/>
                <a:ea typeface="Comic Sans MS"/>
                <a:cs typeface="Comic Sans MS"/>
                <a:sym typeface="Comic Sans MS"/>
              </a:rPr>
              <a:t>peritoneal cavity </a:t>
            </a:r>
            <a:r>
              <a:rPr lang="en-US" sz="2600" b="0" i="0" u="none" strike="noStrike" cap="none">
                <a:solidFill>
                  <a:schemeClr val="dk1"/>
                </a:solidFill>
                <a:latin typeface="Comic Sans MS"/>
                <a:ea typeface="Comic Sans MS"/>
                <a:cs typeface="Comic Sans MS"/>
                <a:sym typeface="Comic Sans MS"/>
              </a:rPr>
              <a:t>is located between the visceral and perioteal peritoneum and contains peritoneal fluid.		</a:t>
            </a:r>
            <a:endParaRPr sz="2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132" descr="http://classconnection.s3.amazonaws.com/391/flashcards/548391/jpg/peritoniuem1306455127417.jpg"/>
          <p:cNvPicPr preferRelativeResize="0"/>
          <p:nvPr/>
        </p:nvPicPr>
        <p:blipFill rotWithShape="1">
          <a:blip r:embed="rId3">
            <a:alphaModFix/>
          </a:blip>
          <a:srcRect/>
          <a:stretch/>
        </p:blipFill>
        <p:spPr>
          <a:xfrm>
            <a:off x="1143000" y="381000"/>
            <a:ext cx="6096000" cy="63659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Organ System Level</a:t>
            </a:r>
            <a:endParaRPr sz="4400" b="0" i="0" u="none" strike="noStrike" cap="none">
              <a:solidFill>
                <a:schemeClr val="dk1"/>
              </a:solidFill>
              <a:latin typeface="Comic Sans MS"/>
              <a:ea typeface="Comic Sans MS"/>
              <a:cs typeface="Comic Sans MS"/>
              <a:sym typeface="Comic Sans MS"/>
            </a:endParaRPr>
          </a:p>
        </p:txBody>
      </p:sp>
      <p:sp>
        <p:nvSpPr>
          <p:cNvPr id="168" name="Google Shape;168;p24"/>
          <p:cNvSpPr txBox="1">
            <a:spLocks noGrp="1"/>
          </p:cNvSpPr>
          <p:nvPr>
            <p:ph type="body" idx="1"/>
          </p:nvPr>
        </p:nvSpPr>
        <p:spPr>
          <a:xfrm>
            <a:off x="457200" y="1600201"/>
            <a:ext cx="8229600" cy="144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An </a:t>
            </a:r>
            <a:r>
              <a:rPr lang="en-US" sz="3200" b="0" i="0" u="none" strike="noStrike" cap="none">
                <a:solidFill>
                  <a:srgbClr val="FF0000"/>
                </a:solidFill>
                <a:latin typeface="Comic Sans MS"/>
                <a:ea typeface="Comic Sans MS"/>
                <a:cs typeface="Comic Sans MS"/>
                <a:sym typeface="Comic Sans MS"/>
              </a:rPr>
              <a:t>organ system </a:t>
            </a:r>
            <a:r>
              <a:rPr lang="en-US" sz="3200" b="0" i="0" u="none" strike="noStrike" cap="none">
                <a:solidFill>
                  <a:schemeClr val="dk1"/>
                </a:solidFill>
                <a:latin typeface="Comic Sans MS"/>
                <a:ea typeface="Comic Sans MS"/>
                <a:cs typeface="Comic Sans MS"/>
                <a:sym typeface="Comic Sans MS"/>
              </a:rPr>
              <a:t>is a group of organs that work together to perform common functions.</a:t>
            </a:r>
            <a:endParaRPr sz="3200" b="0" i="0" u="none" strike="noStrike" cap="none">
              <a:solidFill>
                <a:schemeClr val="dk1"/>
              </a:solidFill>
              <a:latin typeface="Comic Sans MS"/>
              <a:ea typeface="Comic Sans MS"/>
              <a:cs typeface="Comic Sans MS"/>
              <a:sym typeface="Comic Sans MS"/>
            </a:endParaRPr>
          </a:p>
        </p:txBody>
      </p:sp>
      <p:pic>
        <p:nvPicPr>
          <p:cNvPr id="169" name="Google Shape;169;p24" descr="http://michelleburden.weebly.com/uploads/1/7/0/0/17006738/4359798_orig.jpg?356"/>
          <p:cNvPicPr preferRelativeResize="0"/>
          <p:nvPr/>
        </p:nvPicPr>
        <p:blipFill rotWithShape="1">
          <a:blip r:embed="rId3">
            <a:alphaModFix/>
          </a:blip>
          <a:srcRect/>
          <a:stretch/>
        </p:blipFill>
        <p:spPr>
          <a:xfrm>
            <a:off x="990600" y="3048000"/>
            <a:ext cx="6930596" cy="3657600"/>
          </a:xfrm>
          <a:prstGeom prst="rect">
            <a:avLst/>
          </a:prstGeom>
          <a:noFill/>
          <a:ln>
            <a:noFill/>
          </a:ln>
        </p:spPr>
      </p:pic>
      <p:sp>
        <p:nvSpPr>
          <p:cNvPr id="170" name="Google Shape;170;p24"/>
          <p:cNvSpPr/>
          <p:nvPr/>
        </p:nvSpPr>
        <p:spPr>
          <a:xfrm>
            <a:off x="4648200" y="3505200"/>
            <a:ext cx="1676400" cy="1524000"/>
          </a:xfrm>
          <a:prstGeom prst="ellipse">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Mesenteries</a:t>
            </a:r>
            <a:endParaRPr sz="4400" b="0" i="0" u="none" strike="noStrike" cap="none">
              <a:solidFill>
                <a:schemeClr val="dk1"/>
              </a:solidFill>
              <a:latin typeface="Comic Sans MS"/>
              <a:ea typeface="Comic Sans MS"/>
              <a:cs typeface="Comic Sans MS"/>
              <a:sym typeface="Comic Sans MS"/>
            </a:endParaRPr>
          </a:p>
        </p:txBody>
      </p:sp>
      <p:sp>
        <p:nvSpPr>
          <p:cNvPr id="931" name="Google Shape;931;p1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Mesenteries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Double sheets of peritoneum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Connect some abdominopelvic organs to the body wall or to other abdominopelvic organs.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Provides pathways for nerves and blood vessels to the organs</a:t>
            </a:r>
            <a:endParaRPr sz="2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6" name="Google Shape;936;p134" descr="http://www.highlands.edu/academics/divisions/scipe/biology/faculty/harnden/2122/images/mesenteries.jpg"/>
          <p:cNvPicPr preferRelativeResize="0"/>
          <p:nvPr/>
        </p:nvPicPr>
        <p:blipFill rotWithShape="1">
          <a:blip r:embed="rId3">
            <a:alphaModFix/>
          </a:blip>
          <a:srcRect/>
          <a:stretch/>
        </p:blipFill>
        <p:spPr>
          <a:xfrm>
            <a:off x="2286000" y="2286000"/>
            <a:ext cx="6565737" cy="4257676"/>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135" descr="https://lh5.googleusercontent.com/-r2_E97PMCMw/TYRZCImUSSI/AAAAAAAAAak/Jj7L1PGnHmE/s1600/Picture+095.jpg"/>
          <p:cNvPicPr preferRelativeResize="0"/>
          <p:nvPr/>
        </p:nvPicPr>
        <p:blipFill rotWithShape="1">
          <a:blip r:embed="rId3">
            <a:alphaModFix/>
          </a:blip>
          <a:srcRect/>
          <a:stretch/>
        </p:blipFill>
        <p:spPr>
          <a:xfrm>
            <a:off x="762000" y="533400"/>
            <a:ext cx="7153275" cy="4762500"/>
          </a:xfrm>
          <a:prstGeom prst="rect">
            <a:avLst/>
          </a:prstGeom>
          <a:noFill/>
          <a:ln>
            <a:noFill/>
          </a:ln>
        </p:spPr>
      </p:pic>
      <p:sp>
        <p:nvSpPr>
          <p:cNvPr id="942" name="Google Shape;942;p135"/>
          <p:cNvSpPr/>
          <p:nvPr/>
        </p:nvSpPr>
        <p:spPr>
          <a:xfrm>
            <a:off x="685800" y="5486400"/>
            <a:ext cx="70104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omic Sans MS"/>
                <a:ea typeface="Comic Sans MS"/>
                <a:cs typeface="Comic Sans MS"/>
                <a:sym typeface="Comic Sans MS"/>
              </a:rPr>
              <a:t>Stab wounds of liver and mesentery do not cause rapid death. The survival period of the victim will depend on the rate of bleeding from those affected area</a:t>
            </a:r>
            <a:endParaRPr sz="1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Retroperitoneal Organs</a:t>
            </a:r>
            <a:endParaRPr sz="4400" b="0" i="0" u="none" strike="noStrike" cap="none">
              <a:solidFill>
                <a:schemeClr val="dk1"/>
              </a:solidFill>
              <a:latin typeface="Comic Sans MS"/>
              <a:ea typeface="Comic Sans MS"/>
              <a:cs typeface="Comic Sans MS"/>
              <a:sym typeface="Comic Sans MS"/>
            </a:endParaRPr>
          </a:p>
        </p:txBody>
      </p:sp>
      <p:sp>
        <p:nvSpPr>
          <p:cNvPr id="948" name="Google Shape;948;p1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Organs that lie posterior to, rather than within the peritoneum are called </a:t>
            </a:r>
            <a:r>
              <a:rPr lang="en-US" sz="3200" b="0" i="0" u="none" strike="noStrike" cap="none">
                <a:solidFill>
                  <a:srgbClr val="FF0000"/>
                </a:solidFill>
                <a:latin typeface="Comic Sans MS"/>
                <a:ea typeface="Comic Sans MS"/>
                <a:cs typeface="Comic Sans MS"/>
                <a:sym typeface="Comic Sans MS"/>
              </a:rPr>
              <a:t>retroperitoneal organs</a:t>
            </a:r>
            <a:r>
              <a:rPr lang="en-US" sz="3200" b="0" i="0" u="none" strike="noStrike" cap="none">
                <a:solidFill>
                  <a:schemeClr val="dk1"/>
                </a:solidFill>
                <a:latin typeface="Comic Sans MS"/>
                <a:ea typeface="Comic Sans MS"/>
                <a:cs typeface="Comic Sans MS"/>
                <a:sym typeface="Comic Sans MS"/>
              </a:rPr>
              <a:t>.</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Retroperitoneal organs include</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Kidneys</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Adrenal glands</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Pancreas</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Parts of the intestines</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Urinary bladder</a:t>
            </a:r>
            <a:endParaRPr sz="2800" b="0" i="0" u="none" strike="noStrike" cap="none">
              <a:solidFill>
                <a:schemeClr val="dk1"/>
              </a:solidFill>
              <a:latin typeface="Comic Sans MS"/>
              <a:ea typeface="Comic Sans MS"/>
              <a:cs typeface="Comic Sans MS"/>
              <a:sym typeface="Comic Sans MS"/>
            </a:endParaRPr>
          </a:p>
        </p:txBody>
      </p:sp>
      <p:pic>
        <p:nvPicPr>
          <p:cNvPr id="949" name="Google Shape;949;p136" descr="https://academic.amc.edu/martino/grossanatomy/site/Medical/Lab%20Manual/Gastrointestinal/images/retroperitoneal.jpg"/>
          <p:cNvPicPr preferRelativeResize="0"/>
          <p:nvPr/>
        </p:nvPicPr>
        <p:blipFill rotWithShape="1">
          <a:blip r:embed="rId3">
            <a:alphaModFix/>
          </a:blip>
          <a:srcRect/>
          <a:stretch/>
        </p:blipFill>
        <p:spPr>
          <a:xfrm>
            <a:off x="4953000" y="3581400"/>
            <a:ext cx="3486742" cy="2990851"/>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137" descr="https://encrypted-tbn0.gstatic.com/images?q=tbn:ANd9GcRmiszj8lhpvmsZao0Hv74keQI199niMhYtYbw-3G6OQEJcQwFK"/>
          <p:cNvPicPr preferRelativeResize="0"/>
          <p:nvPr/>
        </p:nvPicPr>
        <p:blipFill rotWithShape="1">
          <a:blip r:embed="rId3">
            <a:alphaModFix/>
          </a:blip>
          <a:srcRect/>
          <a:stretch/>
        </p:blipFill>
        <p:spPr>
          <a:xfrm>
            <a:off x="228600" y="2209800"/>
            <a:ext cx="1496786" cy="1676401"/>
          </a:xfrm>
          <a:prstGeom prst="rect">
            <a:avLst/>
          </a:prstGeom>
          <a:noFill/>
          <a:ln>
            <a:noFill/>
          </a:ln>
        </p:spPr>
      </p:pic>
      <p:pic>
        <p:nvPicPr>
          <p:cNvPr id="956" name="Google Shape;956;p137" descr="https://encrypted-tbn3.gstatic.com/images?q=tbn:ANd9GcRP5AvyNXcae300SGNoEKBViyDzoMBVs15V3o7oTtHLy4zV8Bsk"/>
          <p:cNvPicPr preferRelativeResize="0"/>
          <p:nvPr/>
        </p:nvPicPr>
        <p:blipFill rotWithShape="1">
          <a:blip r:embed="rId4">
            <a:alphaModFix/>
          </a:blip>
          <a:srcRect/>
          <a:stretch/>
        </p:blipFill>
        <p:spPr>
          <a:xfrm>
            <a:off x="457200" y="3962400"/>
            <a:ext cx="1557223" cy="2619376"/>
          </a:xfrm>
          <a:prstGeom prst="rect">
            <a:avLst/>
          </a:prstGeom>
          <a:noFill/>
          <a:ln>
            <a:noFill/>
          </a:ln>
        </p:spPr>
      </p:pic>
      <p:pic>
        <p:nvPicPr>
          <p:cNvPr id="957" name="Google Shape;957;p137" descr="https://encrypted-tbn1.gstatic.com/images?q=tbn:ANd9GcQvBe-YAmeR0NoqeQUPkL03zN1PBoqndEIxUhjCI2UJ1xPkjyxX"/>
          <p:cNvPicPr preferRelativeResize="0"/>
          <p:nvPr/>
        </p:nvPicPr>
        <p:blipFill rotWithShape="1">
          <a:blip r:embed="rId5">
            <a:alphaModFix/>
          </a:blip>
          <a:srcRect/>
          <a:stretch/>
        </p:blipFill>
        <p:spPr>
          <a:xfrm>
            <a:off x="6096000" y="152400"/>
            <a:ext cx="2095500" cy="1173480"/>
          </a:xfrm>
          <a:prstGeom prst="rect">
            <a:avLst/>
          </a:prstGeom>
          <a:noFill/>
          <a:ln>
            <a:noFill/>
          </a:ln>
        </p:spPr>
      </p:pic>
      <p:pic>
        <p:nvPicPr>
          <p:cNvPr id="958" name="Google Shape;958;p137" descr="http://www.faqs.org/photos/the-endocrine-system-taking-care-keeping-the-endocrine-system-healthy-2692.jpg"/>
          <p:cNvPicPr preferRelativeResize="0"/>
          <p:nvPr/>
        </p:nvPicPr>
        <p:blipFill rotWithShape="1">
          <a:blip r:embed="rId6">
            <a:alphaModFix/>
          </a:blip>
          <a:srcRect/>
          <a:stretch/>
        </p:blipFill>
        <p:spPr>
          <a:xfrm>
            <a:off x="6629400" y="1143000"/>
            <a:ext cx="1885950" cy="2514601"/>
          </a:xfrm>
          <a:prstGeom prst="rect">
            <a:avLst/>
          </a:prstGeom>
          <a:noFill/>
          <a:ln>
            <a:noFill/>
          </a:ln>
        </p:spPr>
      </p:pic>
      <p:pic>
        <p:nvPicPr>
          <p:cNvPr id="959" name="Google Shape;959;p137" descr="https://encrypted-tbn3.gstatic.com/images?q=tbn:ANd9GcQoBF7zIvscMRnWMe9xYb-chcpFrlgngHhQGe0gbIH77pA-tPFQhw"/>
          <p:cNvPicPr preferRelativeResize="0"/>
          <p:nvPr/>
        </p:nvPicPr>
        <p:blipFill rotWithShape="1">
          <a:blip r:embed="rId7">
            <a:alphaModFix/>
          </a:blip>
          <a:srcRect/>
          <a:stretch/>
        </p:blipFill>
        <p:spPr>
          <a:xfrm>
            <a:off x="2438400" y="3886200"/>
            <a:ext cx="1657350" cy="2752725"/>
          </a:xfrm>
          <a:prstGeom prst="rect">
            <a:avLst/>
          </a:prstGeom>
          <a:noFill/>
          <a:ln>
            <a:noFill/>
          </a:ln>
        </p:spPr>
      </p:pic>
      <p:pic>
        <p:nvPicPr>
          <p:cNvPr id="960" name="Google Shape;960;p137" descr="https://encrypted-tbn3.gstatic.com/images?q=tbn:ANd9GcSMPcBYz33G5Fd7N8PLsah9L6l1c3Yg7mi8SjcL_yrVbZiHYPMr"/>
          <p:cNvPicPr preferRelativeResize="0"/>
          <p:nvPr/>
        </p:nvPicPr>
        <p:blipFill rotWithShape="1">
          <a:blip r:embed="rId8">
            <a:alphaModFix/>
          </a:blip>
          <a:srcRect/>
          <a:stretch/>
        </p:blipFill>
        <p:spPr>
          <a:xfrm>
            <a:off x="3352800" y="1981200"/>
            <a:ext cx="2857500" cy="1600200"/>
          </a:xfrm>
          <a:prstGeom prst="rect">
            <a:avLst/>
          </a:prstGeom>
          <a:noFill/>
          <a:ln>
            <a:noFill/>
          </a:ln>
        </p:spPr>
      </p:pic>
      <p:pic>
        <p:nvPicPr>
          <p:cNvPr id="961" name="Google Shape;961;p137" descr="https://encrypted-tbn1.gstatic.com/images?q=tbn:ANd9GcTqM3DqxBXHxaeuUhVsGK42awwt3wnHYRUCfwOEmzzM2E-9z6aR"/>
          <p:cNvPicPr preferRelativeResize="0"/>
          <p:nvPr/>
        </p:nvPicPr>
        <p:blipFill rotWithShape="1">
          <a:blip r:embed="rId9">
            <a:alphaModFix/>
          </a:blip>
          <a:srcRect/>
          <a:stretch/>
        </p:blipFill>
        <p:spPr>
          <a:xfrm>
            <a:off x="228600" y="-533400"/>
            <a:ext cx="2066925" cy="2219326"/>
          </a:xfrm>
          <a:prstGeom prst="rect">
            <a:avLst/>
          </a:prstGeom>
          <a:noFill/>
          <a:ln>
            <a:noFill/>
          </a:ln>
        </p:spPr>
      </p:pic>
      <p:pic>
        <p:nvPicPr>
          <p:cNvPr id="962" name="Google Shape;962;p137" descr="https://encrypted-tbn2.gstatic.com/images?q=tbn:ANd9GcQ_FCk34l5WvZDh16bW-NdPCy11TMt-9-H9VDBL4s28UEgf00gP"/>
          <p:cNvPicPr preferRelativeResize="0"/>
          <p:nvPr/>
        </p:nvPicPr>
        <p:blipFill rotWithShape="1">
          <a:blip r:embed="rId10">
            <a:alphaModFix/>
          </a:blip>
          <a:srcRect/>
          <a:stretch/>
        </p:blipFill>
        <p:spPr>
          <a:xfrm>
            <a:off x="2438400" y="381000"/>
            <a:ext cx="2857500" cy="1600200"/>
          </a:xfrm>
          <a:prstGeom prst="rect">
            <a:avLst/>
          </a:prstGeom>
          <a:noFill/>
          <a:ln>
            <a:noFill/>
          </a:ln>
        </p:spPr>
      </p:pic>
      <p:pic>
        <p:nvPicPr>
          <p:cNvPr id="963" name="Google Shape;963;p137" descr="https://encrypted-tbn0.gstatic.com/images?q=tbn:ANd9GcRIy_bqDl2ax-z2kIefWxq1XhUXfptUgWl57tb0E7TY-8nbR-oRTg"/>
          <p:cNvPicPr preferRelativeResize="0"/>
          <p:nvPr/>
        </p:nvPicPr>
        <p:blipFill rotWithShape="1">
          <a:blip r:embed="rId11">
            <a:alphaModFix/>
          </a:blip>
          <a:srcRect/>
          <a:stretch/>
        </p:blipFill>
        <p:spPr>
          <a:xfrm>
            <a:off x="1752600" y="1600593"/>
            <a:ext cx="1619250" cy="21617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Organism</a:t>
            </a:r>
            <a:endParaRPr sz="4400" b="0" i="0" u="none" strike="noStrike" cap="none">
              <a:solidFill>
                <a:schemeClr val="dk1"/>
              </a:solidFill>
              <a:latin typeface="Comic Sans MS"/>
              <a:ea typeface="Comic Sans MS"/>
              <a:cs typeface="Comic Sans MS"/>
              <a:sym typeface="Comic Sans MS"/>
            </a:endParaRPr>
          </a:p>
        </p:txBody>
      </p:sp>
      <p:sp>
        <p:nvSpPr>
          <p:cNvPr id="176" name="Google Shape;176;p25"/>
          <p:cNvSpPr txBox="1">
            <a:spLocks noGrp="1"/>
          </p:cNvSpPr>
          <p:nvPr>
            <p:ph type="body" idx="1"/>
          </p:nvPr>
        </p:nvSpPr>
        <p:spPr>
          <a:xfrm>
            <a:off x="381000" y="1143001"/>
            <a:ext cx="8229600" cy="2743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An </a:t>
            </a:r>
            <a:r>
              <a:rPr lang="en-US" sz="3200" b="0" i="0" u="none" strike="noStrike" cap="none">
                <a:solidFill>
                  <a:srgbClr val="FF0000"/>
                </a:solidFill>
                <a:latin typeface="Comic Sans MS"/>
                <a:ea typeface="Comic Sans MS"/>
                <a:cs typeface="Comic Sans MS"/>
                <a:sym typeface="Comic Sans MS"/>
              </a:rPr>
              <a:t>organism</a:t>
            </a:r>
            <a:r>
              <a:rPr lang="en-US" sz="3200" b="0" i="0" u="none" strike="noStrike" cap="none">
                <a:solidFill>
                  <a:schemeClr val="dk1"/>
                </a:solidFill>
                <a:latin typeface="Comic Sans MS"/>
                <a:ea typeface="Comic Sans MS"/>
                <a:cs typeface="Comic Sans MS"/>
                <a:sym typeface="Comic Sans MS"/>
              </a:rPr>
              <a:t> is any living thing considered as a whole.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t>
            </a:r>
            <a:r>
              <a:rPr lang="en-US" sz="3200" b="0" i="0" u="none" strike="noStrike" cap="none">
                <a:solidFill>
                  <a:srgbClr val="FF0000"/>
                </a:solidFill>
                <a:latin typeface="Comic Sans MS"/>
                <a:ea typeface="Comic Sans MS"/>
                <a:cs typeface="Comic Sans MS"/>
                <a:sym typeface="Comic Sans MS"/>
              </a:rPr>
              <a:t>human organism </a:t>
            </a:r>
            <a:r>
              <a:rPr lang="en-US" sz="3200" b="0" i="0" u="none" strike="noStrike" cap="none">
                <a:solidFill>
                  <a:schemeClr val="dk1"/>
                </a:solidFill>
                <a:latin typeface="Comic Sans MS"/>
                <a:ea typeface="Comic Sans MS"/>
                <a:cs typeface="Comic Sans MS"/>
                <a:sym typeface="Comic Sans MS"/>
              </a:rPr>
              <a:t>is a complex of organ systems that are dependent upon one another.</a:t>
            </a:r>
            <a:endParaRPr sz="3200" b="0" i="0" u="none" strike="noStrike" cap="none">
              <a:solidFill>
                <a:schemeClr val="dk1"/>
              </a:solidFill>
              <a:latin typeface="Comic Sans MS"/>
              <a:ea typeface="Comic Sans MS"/>
              <a:cs typeface="Comic Sans MS"/>
              <a:sym typeface="Comic Sans MS"/>
            </a:endParaRPr>
          </a:p>
        </p:txBody>
      </p:sp>
      <p:pic>
        <p:nvPicPr>
          <p:cNvPr id="177" name="Google Shape;177;p25" descr="http://www.rci.rutgers.edu/%7Euzwiak/AnatPhys/APFallLect1_files/image002.jpg"/>
          <p:cNvPicPr preferRelativeResize="0"/>
          <p:nvPr/>
        </p:nvPicPr>
        <p:blipFill rotWithShape="1">
          <a:blip r:embed="rId3">
            <a:alphaModFix/>
          </a:blip>
          <a:srcRect/>
          <a:stretch/>
        </p:blipFill>
        <p:spPr>
          <a:xfrm>
            <a:off x="3581400" y="3276600"/>
            <a:ext cx="4724400" cy="3543301"/>
          </a:xfrm>
          <a:prstGeom prst="rect">
            <a:avLst/>
          </a:prstGeom>
          <a:noFill/>
          <a:ln>
            <a:noFill/>
          </a:ln>
        </p:spPr>
      </p:pic>
      <p:sp>
        <p:nvSpPr>
          <p:cNvPr id="178" name="Google Shape;178;p25"/>
          <p:cNvSpPr/>
          <p:nvPr/>
        </p:nvSpPr>
        <p:spPr>
          <a:xfrm>
            <a:off x="1981200" y="5715000"/>
            <a:ext cx="1600200" cy="408432"/>
          </a:xfrm>
          <a:prstGeom prst="rightArrow">
            <a:avLst>
              <a:gd name="adj1" fmla="val 50000"/>
              <a:gd name="adj2" fmla="val 50000"/>
            </a:avLst>
          </a:prstGeom>
          <a:solidFill>
            <a:schemeClr val="accent1"/>
          </a:solidFill>
          <a:ln w="25400" cap="flat" cmpd="sng">
            <a:solidFill>
              <a:srgbClr val="B05D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457200" y="152400"/>
            <a:ext cx="75438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Organ Systems</a:t>
            </a:r>
            <a:endParaRPr sz="3950" b="0" i="0" u="none" strike="noStrike" cap="none">
              <a:solidFill>
                <a:schemeClr val="dk1"/>
              </a:solidFill>
              <a:latin typeface="Comic Sans MS"/>
              <a:ea typeface="Comic Sans MS"/>
              <a:cs typeface="Comic Sans MS"/>
              <a:sym typeface="Comic Sans MS"/>
            </a:endParaRPr>
          </a:p>
        </p:txBody>
      </p:sp>
      <p:pic>
        <p:nvPicPr>
          <p:cNvPr id="184" name="Google Shape;184;p26" descr="http://bodysystemsdesign.com/wp-content/uploads/2013/03/11-body-systems.jpg"/>
          <p:cNvPicPr preferRelativeResize="0"/>
          <p:nvPr/>
        </p:nvPicPr>
        <p:blipFill rotWithShape="1">
          <a:blip r:embed="rId3">
            <a:alphaModFix/>
          </a:blip>
          <a:srcRect/>
          <a:stretch/>
        </p:blipFill>
        <p:spPr>
          <a:xfrm>
            <a:off x="1981200" y="850075"/>
            <a:ext cx="5079325" cy="6007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Integumentary System</a:t>
            </a:r>
            <a:endParaRPr sz="4400" b="0" i="0" u="none" strike="noStrike" cap="none">
              <a:solidFill>
                <a:schemeClr val="dk1"/>
              </a:solidFill>
              <a:latin typeface="Comic Sans MS"/>
              <a:ea typeface="Comic Sans MS"/>
              <a:cs typeface="Comic Sans MS"/>
              <a:sym typeface="Comic Sans MS"/>
            </a:endParaRPr>
          </a:p>
        </p:txBody>
      </p:sp>
      <p:sp>
        <p:nvSpPr>
          <p:cNvPr id="190" name="Google Shape;190;p27"/>
          <p:cNvSpPr txBox="1">
            <a:spLocks noGrp="1"/>
          </p:cNvSpPr>
          <p:nvPr>
            <p:ph type="body" idx="1"/>
          </p:nvPr>
        </p:nvSpPr>
        <p:spPr>
          <a:xfrm>
            <a:off x="457200" y="1600200"/>
            <a:ext cx="38862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Waterproofs &amp; protects</a:t>
            </a:r>
            <a:endParaRPr/>
          </a:p>
          <a:p>
            <a:pPr marL="342900" marR="0" lvl="0" indent="-342900" algn="l" rtl="0">
              <a:lnSpc>
                <a:spcPct val="90000"/>
              </a:lnSpc>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Regulates temperature</a:t>
            </a:r>
            <a:endParaRPr/>
          </a:p>
          <a:p>
            <a:pPr marL="342900" marR="0" lvl="0" indent="-342900" algn="l" rtl="0">
              <a:lnSpc>
                <a:spcPct val="90000"/>
              </a:lnSpc>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Vitamin D production</a:t>
            </a:r>
            <a:endParaRPr/>
          </a:p>
          <a:p>
            <a:pPr marL="342900" marR="0" lvl="0" indent="-342900" algn="l" rtl="0">
              <a:lnSpc>
                <a:spcPct val="90000"/>
              </a:lnSpc>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Skin, hair, nails, sweat &amp; oil glands</a:t>
            </a:r>
            <a:endParaRPr/>
          </a:p>
          <a:p>
            <a:pPr marL="342900" marR="0" lvl="0" indent="-342900" algn="l" rtl="0">
              <a:lnSpc>
                <a:spcPct val="90000"/>
              </a:lnSpc>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Sensory receptors</a:t>
            </a:r>
            <a:endParaRPr/>
          </a:p>
          <a:p>
            <a:pPr marL="342900" marR="0" lvl="0" indent="-154940" algn="l" rtl="0">
              <a:lnSpc>
                <a:spcPct val="90000"/>
              </a:lnSpc>
              <a:spcBef>
                <a:spcPts val="592"/>
              </a:spcBef>
              <a:spcAft>
                <a:spcPts val="0"/>
              </a:spcAft>
              <a:buClr>
                <a:schemeClr val="dk1"/>
              </a:buClr>
              <a:buSzPts val="2960"/>
              <a:buFont typeface="Arial"/>
              <a:buNone/>
            </a:pPr>
            <a:endParaRPr sz="2950" b="0" i="0" u="none" strike="noStrike" cap="none">
              <a:solidFill>
                <a:schemeClr val="dk1"/>
              </a:solidFill>
              <a:latin typeface="Comic Sans MS"/>
              <a:ea typeface="Comic Sans MS"/>
              <a:cs typeface="Comic Sans MS"/>
              <a:sym typeface="Comic Sans MS"/>
            </a:endParaRPr>
          </a:p>
        </p:txBody>
      </p:sp>
      <p:pic>
        <p:nvPicPr>
          <p:cNvPr id="191" name="Google Shape;191;p27" descr="http://www.austincc.edu/apreview/NursingPics/MainPics/01_02aOrgSysIntegmentary_L.jpg"/>
          <p:cNvPicPr preferRelativeResize="0"/>
          <p:nvPr/>
        </p:nvPicPr>
        <p:blipFill rotWithShape="1">
          <a:blip r:embed="rId3">
            <a:alphaModFix/>
          </a:blip>
          <a:srcRect/>
          <a:stretch/>
        </p:blipFill>
        <p:spPr>
          <a:xfrm>
            <a:off x="5000352" y="1523999"/>
            <a:ext cx="3924300" cy="5334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Skeletal System</a:t>
            </a:r>
            <a:endParaRPr sz="4400" b="0" i="0" u="none" strike="noStrike" cap="none">
              <a:solidFill>
                <a:schemeClr val="dk1"/>
              </a:solidFill>
              <a:latin typeface="Comic Sans MS"/>
              <a:ea typeface="Comic Sans MS"/>
              <a:cs typeface="Comic Sans MS"/>
              <a:sym typeface="Comic Sans MS"/>
            </a:endParaRPr>
          </a:p>
        </p:txBody>
      </p:sp>
      <p:sp>
        <p:nvSpPr>
          <p:cNvPr id="197" name="Google Shape;197;p28"/>
          <p:cNvSpPr txBox="1">
            <a:spLocks noGrp="1"/>
          </p:cNvSpPr>
          <p:nvPr>
            <p:ph type="body" idx="1"/>
          </p:nvPr>
        </p:nvSpPr>
        <p:spPr>
          <a:xfrm>
            <a:off x="3581400" y="1600200"/>
            <a:ext cx="5562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Protects &amp; supports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Allows body movement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blood cells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Stores minerals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bones, cartilage, ligaments &amp; joints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omic Sans MS"/>
              <a:ea typeface="Comic Sans MS"/>
              <a:cs typeface="Comic Sans MS"/>
              <a:sym typeface="Comic Sans MS"/>
            </a:endParaRPr>
          </a:p>
        </p:txBody>
      </p:sp>
      <p:pic>
        <p:nvPicPr>
          <p:cNvPr id="198" name="Google Shape;198;p28" descr="Image result for skeletal system"/>
          <p:cNvPicPr preferRelativeResize="0"/>
          <p:nvPr/>
        </p:nvPicPr>
        <p:blipFill rotWithShape="1">
          <a:blip r:embed="rId3">
            <a:alphaModFix/>
          </a:blip>
          <a:srcRect/>
          <a:stretch/>
        </p:blipFill>
        <p:spPr>
          <a:xfrm>
            <a:off x="76200" y="2057400"/>
            <a:ext cx="3200400" cy="320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Muscular System</a:t>
            </a:r>
            <a:endParaRPr sz="4400" b="0" i="0" u="none" strike="noStrike" cap="none">
              <a:solidFill>
                <a:schemeClr val="dk1"/>
              </a:solidFill>
              <a:latin typeface="Comic Sans MS"/>
              <a:ea typeface="Comic Sans MS"/>
              <a:cs typeface="Comic Sans MS"/>
              <a:sym typeface="Comic Sans MS"/>
            </a:endParaRPr>
          </a:p>
        </p:txBody>
      </p:sp>
      <p:sp>
        <p:nvSpPr>
          <p:cNvPr id="204" name="Google Shape;204;p29"/>
          <p:cNvSpPr txBox="1">
            <a:spLocks noGrp="1"/>
          </p:cNvSpPr>
          <p:nvPr>
            <p:ph type="body" idx="1"/>
          </p:nvPr>
        </p:nvSpPr>
        <p:spPr>
          <a:xfrm>
            <a:off x="457200" y="1600200"/>
            <a:ext cx="42672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body movements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Maintains posture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heat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muscles and tendons</a:t>
            </a:r>
            <a:endParaRPr sz="3200" b="0" i="0" u="none" strike="noStrike" cap="none">
              <a:solidFill>
                <a:schemeClr val="dk1"/>
              </a:solidFill>
              <a:latin typeface="Comic Sans MS"/>
              <a:ea typeface="Comic Sans MS"/>
              <a:cs typeface="Comic Sans MS"/>
              <a:sym typeface="Comic Sans MS"/>
            </a:endParaRPr>
          </a:p>
        </p:txBody>
      </p:sp>
      <p:pic>
        <p:nvPicPr>
          <p:cNvPr id="205" name="Google Shape;205;p29" descr="http://www.paradoja7.com/wp-content/uploads/2013/11/muscular-system-functions.jpg"/>
          <p:cNvPicPr preferRelativeResize="0"/>
          <p:nvPr/>
        </p:nvPicPr>
        <p:blipFill rotWithShape="1">
          <a:blip r:embed="rId3">
            <a:alphaModFix/>
          </a:blip>
          <a:srcRect/>
          <a:stretch/>
        </p:blipFill>
        <p:spPr>
          <a:xfrm>
            <a:off x="4648200" y="2186630"/>
            <a:ext cx="4495800" cy="36807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Lymphatic System</a:t>
            </a:r>
            <a:endParaRPr sz="4400" b="0" i="0" u="none" strike="noStrike" cap="none">
              <a:solidFill>
                <a:schemeClr val="dk1"/>
              </a:solidFill>
              <a:latin typeface="Comic Sans MS"/>
              <a:ea typeface="Comic Sans MS"/>
              <a:cs typeface="Comic Sans MS"/>
              <a:sym typeface="Comic Sans MS"/>
            </a:endParaRPr>
          </a:p>
        </p:txBody>
      </p:sp>
      <p:sp>
        <p:nvSpPr>
          <p:cNvPr id="211" name="Google Shape;211;p30"/>
          <p:cNvSpPr txBox="1">
            <a:spLocks noGrp="1"/>
          </p:cNvSpPr>
          <p:nvPr>
            <p:ph type="body" idx="1"/>
          </p:nvPr>
        </p:nvSpPr>
        <p:spPr>
          <a:xfrm>
            <a:off x="3505200" y="1600200"/>
            <a:ext cx="5181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Removes foreign substances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Fights disease</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Maintains tissue fluid balance</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lymph glands, vessels and organs such as the thymus and spleen</a:t>
            </a:r>
            <a:endParaRPr/>
          </a:p>
          <a:p>
            <a:pPr marL="342900" marR="0" lvl="0" indent="-342900" algn="l" rtl="0">
              <a:lnSpc>
                <a:spcPct val="90000"/>
              </a:lnSpc>
              <a:spcBef>
                <a:spcPts val="640"/>
              </a:spcBef>
              <a:spcAft>
                <a:spcPts val="0"/>
              </a:spcAft>
              <a:buClr>
                <a:schemeClr val="dk1"/>
              </a:buClr>
              <a:buFont typeface="Arial"/>
              <a:buNone/>
            </a:pPr>
            <a:endParaRPr sz="3200" b="0" i="0" u="none" strike="noStrike" cap="none">
              <a:solidFill>
                <a:schemeClr val="dk1"/>
              </a:solidFill>
              <a:latin typeface="Comic Sans MS"/>
              <a:ea typeface="Comic Sans MS"/>
              <a:cs typeface="Comic Sans MS"/>
              <a:sym typeface="Comic Sans MS"/>
            </a:endParaRPr>
          </a:p>
        </p:txBody>
      </p:sp>
      <p:pic>
        <p:nvPicPr>
          <p:cNvPr id="212" name="Google Shape;212;p30" descr="http://www.aokainc.com/wp-content/uploads/2013/08/lymphatic-system-drainage.gif"/>
          <p:cNvPicPr preferRelativeResize="0"/>
          <p:nvPr/>
        </p:nvPicPr>
        <p:blipFill rotWithShape="1">
          <a:blip r:embed="rId3">
            <a:alphaModFix/>
          </a:blip>
          <a:srcRect/>
          <a:stretch/>
        </p:blipFill>
        <p:spPr>
          <a:xfrm>
            <a:off x="609600" y="1219200"/>
            <a:ext cx="2724150" cy="5334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Respiratory System</a:t>
            </a:r>
            <a:endParaRPr sz="4400" b="0" i="0" u="none" strike="noStrike" cap="none">
              <a:solidFill>
                <a:schemeClr val="dk1"/>
              </a:solidFill>
              <a:latin typeface="Comic Sans MS"/>
              <a:ea typeface="Comic Sans MS"/>
              <a:cs typeface="Comic Sans MS"/>
              <a:sym typeface="Comic Sans MS"/>
            </a:endParaRPr>
          </a:p>
        </p:txBody>
      </p:sp>
      <p:sp>
        <p:nvSpPr>
          <p:cNvPr id="218" name="Google Shape;218;p31"/>
          <p:cNvSpPr txBox="1">
            <a:spLocks noGrp="1"/>
          </p:cNvSpPr>
          <p:nvPr>
            <p:ph type="body" idx="1"/>
          </p:nvPr>
        </p:nvSpPr>
        <p:spPr>
          <a:xfrm>
            <a:off x="457200" y="1600200"/>
            <a:ext cx="441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Supplies oxygen (O2) to the body</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Removes carbon dioxide (CO2) from body</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the lungs and respiratory passages</a:t>
            </a:r>
            <a:endParaRPr sz="3200" b="0" i="0" u="none" strike="noStrike" cap="none">
              <a:solidFill>
                <a:schemeClr val="dk1"/>
              </a:solidFill>
              <a:latin typeface="Comic Sans MS"/>
              <a:ea typeface="Comic Sans MS"/>
              <a:cs typeface="Comic Sans MS"/>
              <a:sym typeface="Comic Sans MS"/>
            </a:endParaRPr>
          </a:p>
        </p:txBody>
      </p:sp>
      <p:pic>
        <p:nvPicPr>
          <p:cNvPr id="219" name="Google Shape;219;p31" descr="http://www.proprofs.com/api/ckeditor_images/Respiratory%20System%281%29.png"/>
          <p:cNvPicPr preferRelativeResize="0"/>
          <p:nvPr/>
        </p:nvPicPr>
        <p:blipFill rotWithShape="1">
          <a:blip r:embed="rId3">
            <a:alphaModFix/>
          </a:blip>
          <a:srcRect/>
          <a:stretch/>
        </p:blipFill>
        <p:spPr>
          <a:xfrm>
            <a:off x="4800599" y="1557130"/>
            <a:ext cx="4343401" cy="46912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What is Anatomy &amp; Physiology?</a:t>
            </a:r>
            <a:endParaRPr sz="3950" b="0" i="0" u="none" strike="noStrike" cap="none">
              <a:solidFill>
                <a:schemeClr val="dk1"/>
              </a:solidFill>
              <a:latin typeface="Comic Sans MS"/>
              <a:ea typeface="Comic Sans MS"/>
              <a:cs typeface="Comic Sans MS"/>
              <a:sym typeface="Comic Sans MS"/>
            </a:endParaRPr>
          </a:p>
        </p:txBody>
      </p:sp>
      <p:sp>
        <p:nvSpPr>
          <p:cNvPr id="98" name="Google Shape;98;p14"/>
          <p:cNvSpPr txBox="1">
            <a:spLocks noGrp="1"/>
          </p:cNvSpPr>
          <p:nvPr>
            <p:ph type="body" idx="1"/>
          </p:nvPr>
        </p:nvSpPr>
        <p:spPr>
          <a:xfrm>
            <a:off x="457200" y="1600200"/>
            <a:ext cx="7543800" cy="281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Anatomy</a:t>
            </a:r>
            <a:r>
              <a:rPr lang="en-US" sz="3200" b="0" i="0" u="none" strike="noStrike" cap="none">
                <a:solidFill>
                  <a:schemeClr val="dk1"/>
                </a:solidFill>
                <a:latin typeface="Comic Sans MS"/>
                <a:ea typeface="Comic Sans MS"/>
                <a:cs typeface="Comic Sans MS"/>
                <a:sym typeface="Comic Sans MS"/>
              </a:rPr>
              <a:t> is the study of the structures of the body and the relationships of the structures.</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Physiology</a:t>
            </a:r>
            <a:r>
              <a:rPr lang="en-US" sz="3200" b="0" i="0" u="none" strike="noStrike" cap="none">
                <a:solidFill>
                  <a:schemeClr val="dk1"/>
                </a:solidFill>
                <a:latin typeface="Comic Sans MS"/>
                <a:ea typeface="Comic Sans MS"/>
                <a:cs typeface="Comic Sans MS"/>
                <a:sym typeface="Comic Sans MS"/>
              </a:rPr>
              <a:t> is the study of the functions of the body.</a:t>
            </a:r>
            <a:endParaRPr sz="3200" b="0" i="0" u="none" strike="noStrike" cap="none">
              <a:solidFill>
                <a:schemeClr val="dk1"/>
              </a:solidFill>
              <a:latin typeface="Comic Sans MS"/>
              <a:ea typeface="Comic Sans MS"/>
              <a:cs typeface="Comic Sans MS"/>
              <a:sym typeface="Comic Sans MS"/>
            </a:endParaRPr>
          </a:p>
        </p:txBody>
      </p:sp>
      <p:pic>
        <p:nvPicPr>
          <p:cNvPr id="99" name="Google Shape;99;p14" descr="https://encrypted-tbn2.gstatic.com/images?q=tbn:ANd9GcQi4HqurSUO0mR5yX5lnrrNJdDHcrLeUBqujOJHA0sVvLR6hG6pgQ"/>
          <p:cNvPicPr preferRelativeResize="0"/>
          <p:nvPr/>
        </p:nvPicPr>
        <p:blipFill rotWithShape="1">
          <a:blip r:embed="rId3">
            <a:alphaModFix/>
          </a:blip>
          <a:srcRect/>
          <a:stretch/>
        </p:blipFill>
        <p:spPr>
          <a:xfrm>
            <a:off x="1951219" y="4495800"/>
            <a:ext cx="5688767" cy="167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457200" y="228600"/>
            <a:ext cx="36576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Digestive System</a:t>
            </a:r>
            <a:endParaRPr sz="4400" b="0" i="0" u="none" strike="noStrike" cap="none">
              <a:solidFill>
                <a:schemeClr val="dk1"/>
              </a:solidFill>
              <a:latin typeface="Comic Sans MS"/>
              <a:ea typeface="Comic Sans MS"/>
              <a:cs typeface="Comic Sans MS"/>
              <a:sym typeface="Comic Sans MS"/>
            </a:endParaRPr>
          </a:p>
        </p:txBody>
      </p:sp>
      <p:sp>
        <p:nvSpPr>
          <p:cNvPr id="225" name="Google Shape;225;p32"/>
          <p:cNvSpPr txBox="1">
            <a:spLocks noGrp="1"/>
          </p:cNvSpPr>
          <p:nvPr>
            <p:ph type="body" idx="1"/>
          </p:nvPr>
        </p:nvSpPr>
        <p:spPr>
          <a:xfrm>
            <a:off x="381000" y="3581400"/>
            <a:ext cx="8305800" cy="3001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Digests food</a:t>
            </a:r>
            <a:endParaRPr/>
          </a:p>
          <a:p>
            <a:pPr marL="342900" marR="0" lvl="0" indent="-342900" algn="l" rtl="0">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Absorbs nutrients</a:t>
            </a:r>
            <a:endParaRPr/>
          </a:p>
          <a:p>
            <a:pPr marL="342900" marR="0" lvl="0" indent="-342900" algn="l" rtl="0">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Eliminates wastes</a:t>
            </a:r>
            <a:endParaRPr/>
          </a:p>
          <a:p>
            <a:pPr marL="342900" marR="0" lvl="0" indent="-342900" algn="l" rtl="0">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Consists of the mouth, esophagus, stomach, intestines and accessory organs &amp; glands</a:t>
            </a:r>
            <a:endParaRPr sz="2950" b="0" i="0" u="none" strike="noStrike" cap="none">
              <a:solidFill>
                <a:schemeClr val="dk1"/>
              </a:solidFill>
              <a:latin typeface="Comic Sans MS"/>
              <a:ea typeface="Comic Sans MS"/>
              <a:cs typeface="Comic Sans MS"/>
              <a:sym typeface="Comic Sans MS"/>
            </a:endParaRPr>
          </a:p>
        </p:txBody>
      </p:sp>
      <p:pic>
        <p:nvPicPr>
          <p:cNvPr id="226" name="Google Shape;226;p32" descr="Image result for digestive system"/>
          <p:cNvPicPr preferRelativeResize="0"/>
          <p:nvPr/>
        </p:nvPicPr>
        <p:blipFill rotWithShape="1">
          <a:blip r:embed="rId3">
            <a:alphaModFix/>
          </a:blip>
          <a:srcRect/>
          <a:stretch/>
        </p:blipFill>
        <p:spPr>
          <a:xfrm>
            <a:off x="5029200" y="101338"/>
            <a:ext cx="3886200" cy="498481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Nervous System</a:t>
            </a:r>
            <a:endParaRPr sz="4400" b="0" i="0" u="none" strike="noStrike" cap="none">
              <a:solidFill>
                <a:schemeClr val="dk1"/>
              </a:solidFill>
              <a:latin typeface="Comic Sans MS"/>
              <a:ea typeface="Comic Sans MS"/>
              <a:cs typeface="Comic Sans MS"/>
              <a:sym typeface="Comic Sans MS"/>
            </a:endParaRPr>
          </a:p>
        </p:txBody>
      </p:sp>
      <p:sp>
        <p:nvSpPr>
          <p:cNvPr id="232" name="Google Shape;232;p33"/>
          <p:cNvSpPr txBox="1">
            <a:spLocks noGrp="1"/>
          </p:cNvSpPr>
          <p:nvPr>
            <p:ph type="body" idx="1"/>
          </p:nvPr>
        </p:nvSpPr>
        <p:spPr>
          <a:xfrm>
            <a:off x="3810000" y="1600200"/>
            <a:ext cx="4876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Regulates other body systems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Detects sensations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Controls movement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Controls physiologic processes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Controls intellectual functions</a:t>
            </a:r>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omic Sans MS"/>
              <a:ea typeface="Comic Sans MS"/>
              <a:cs typeface="Comic Sans MS"/>
              <a:sym typeface="Comic Sans MS"/>
            </a:endParaRPr>
          </a:p>
        </p:txBody>
      </p:sp>
      <p:pic>
        <p:nvPicPr>
          <p:cNvPr id="233" name="Google Shape;233;p33" descr="Image result for nervous system"/>
          <p:cNvPicPr preferRelativeResize="0"/>
          <p:nvPr/>
        </p:nvPicPr>
        <p:blipFill rotWithShape="1">
          <a:blip r:embed="rId3">
            <a:alphaModFix/>
          </a:blip>
          <a:srcRect/>
          <a:stretch/>
        </p:blipFill>
        <p:spPr>
          <a:xfrm>
            <a:off x="76200" y="2057400"/>
            <a:ext cx="3657600" cy="3657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Nervous System</a:t>
            </a:r>
            <a:endParaRPr sz="4400" b="0" i="0" u="none" strike="noStrike" cap="none">
              <a:solidFill>
                <a:schemeClr val="dk1"/>
              </a:solidFill>
              <a:latin typeface="Comic Sans MS"/>
              <a:ea typeface="Comic Sans MS"/>
              <a:cs typeface="Comic Sans MS"/>
              <a:sym typeface="Comic Sans MS"/>
            </a:endParaRPr>
          </a:p>
        </p:txBody>
      </p:sp>
      <p:sp>
        <p:nvSpPr>
          <p:cNvPr id="239" name="Google Shape;239;p34"/>
          <p:cNvSpPr txBox="1">
            <a:spLocks noGrp="1"/>
          </p:cNvSpPr>
          <p:nvPr>
            <p:ph type="body" idx="1"/>
          </p:nvPr>
        </p:nvSpPr>
        <p:spPr>
          <a:xfrm>
            <a:off x="457200" y="1600200"/>
            <a:ext cx="4191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the brain, spinal cord, nerves and sensory receptors.</a:t>
            </a:r>
            <a:endParaRPr sz="3200" b="0" i="0" u="none" strike="noStrike" cap="none">
              <a:solidFill>
                <a:schemeClr val="dk1"/>
              </a:solidFill>
              <a:latin typeface="Comic Sans MS"/>
              <a:ea typeface="Comic Sans MS"/>
              <a:cs typeface="Comic Sans MS"/>
              <a:sym typeface="Comic Sans MS"/>
            </a:endParaRPr>
          </a:p>
        </p:txBody>
      </p:sp>
      <p:pic>
        <p:nvPicPr>
          <p:cNvPr id="240" name="Google Shape;240;p34" descr="Image result for nervous system"/>
          <p:cNvPicPr preferRelativeResize="0"/>
          <p:nvPr/>
        </p:nvPicPr>
        <p:blipFill rotWithShape="1">
          <a:blip r:embed="rId3">
            <a:alphaModFix/>
          </a:blip>
          <a:srcRect/>
          <a:stretch/>
        </p:blipFill>
        <p:spPr>
          <a:xfrm>
            <a:off x="5867400" y="1676400"/>
            <a:ext cx="2438400" cy="48142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Endocrine System</a:t>
            </a:r>
            <a:endParaRPr sz="4400" b="0" i="0" u="none" strike="noStrike" cap="none">
              <a:solidFill>
                <a:schemeClr val="dk1"/>
              </a:solidFill>
              <a:latin typeface="Comic Sans MS"/>
              <a:ea typeface="Comic Sans MS"/>
              <a:cs typeface="Comic Sans MS"/>
              <a:sym typeface="Comic Sans MS"/>
            </a:endParaRPr>
          </a:p>
        </p:txBody>
      </p:sp>
      <p:sp>
        <p:nvSpPr>
          <p:cNvPr id="246" name="Google Shape;246;p35"/>
          <p:cNvSpPr txBox="1">
            <a:spLocks noGrp="1"/>
          </p:cNvSpPr>
          <p:nvPr>
            <p:ph type="body" idx="1"/>
          </p:nvPr>
        </p:nvSpPr>
        <p:spPr>
          <a:xfrm>
            <a:off x="3657600" y="1600200"/>
            <a:ext cx="50292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Along with the nervous system, regulates other body systems (long term)</a:t>
            </a:r>
            <a:endParaRPr/>
          </a:p>
          <a:p>
            <a:pPr marL="342900" marR="0" lvl="0" indent="-342900" algn="l" rtl="0">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Influences metabolism, growth, reproduction and many other functions</a:t>
            </a:r>
            <a:endParaRPr/>
          </a:p>
          <a:p>
            <a:pPr marL="342900" marR="0" lvl="0" indent="-342900" algn="l" rtl="0">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Consists of glands that secrete hormones</a:t>
            </a:r>
            <a:endParaRPr/>
          </a:p>
          <a:p>
            <a:pPr marL="342900" marR="0" lvl="0" indent="-154940" algn="l" rtl="0">
              <a:spcBef>
                <a:spcPts val="592"/>
              </a:spcBef>
              <a:spcAft>
                <a:spcPts val="0"/>
              </a:spcAft>
              <a:buClr>
                <a:schemeClr val="dk1"/>
              </a:buClr>
              <a:buSzPts val="2960"/>
              <a:buFont typeface="Arial"/>
              <a:buNone/>
            </a:pPr>
            <a:endParaRPr sz="2950" b="0" i="0" u="none" strike="noStrike" cap="none">
              <a:solidFill>
                <a:schemeClr val="dk1"/>
              </a:solidFill>
              <a:latin typeface="Comic Sans MS"/>
              <a:ea typeface="Comic Sans MS"/>
              <a:cs typeface="Comic Sans MS"/>
              <a:sym typeface="Comic Sans MS"/>
            </a:endParaRPr>
          </a:p>
        </p:txBody>
      </p:sp>
      <p:pic>
        <p:nvPicPr>
          <p:cNvPr id="247" name="Google Shape;247;p35" descr="http://www.pennmedicine.org/health_info/body_guide/reftext/images/9292.jpg"/>
          <p:cNvPicPr preferRelativeResize="0"/>
          <p:nvPr/>
        </p:nvPicPr>
        <p:blipFill rotWithShape="1">
          <a:blip r:embed="rId3">
            <a:alphaModFix/>
          </a:blip>
          <a:srcRect/>
          <a:stretch/>
        </p:blipFill>
        <p:spPr>
          <a:xfrm>
            <a:off x="0" y="2514600"/>
            <a:ext cx="3810000" cy="3048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Cardiovascular System</a:t>
            </a:r>
            <a:br>
              <a:rPr lang="en-US" sz="3950" b="0" i="0" u="none" strike="noStrike" cap="none">
                <a:solidFill>
                  <a:schemeClr val="dk1"/>
                </a:solidFill>
                <a:latin typeface="Comic Sans MS"/>
                <a:ea typeface="Comic Sans MS"/>
                <a:cs typeface="Comic Sans MS"/>
                <a:sym typeface="Comic Sans MS"/>
              </a:rPr>
            </a:br>
            <a:r>
              <a:rPr lang="en-US" sz="3950" b="0" i="0" u="none" strike="noStrike" cap="none">
                <a:solidFill>
                  <a:schemeClr val="dk1"/>
                </a:solidFill>
                <a:latin typeface="Comic Sans MS"/>
                <a:ea typeface="Comic Sans MS"/>
                <a:cs typeface="Comic Sans MS"/>
                <a:sym typeface="Comic Sans MS"/>
              </a:rPr>
              <a:t>(Circulatory System)</a:t>
            </a:r>
            <a:endParaRPr sz="3950" b="0" i="0" u="none" strike="noStrike" cap="none">
              <a:solidFill>
                <a:schemeClr val="dk1"/>
              </a:solidFill>
              <a:latin typeface="Comic Sans MS"/>
              <a:ea typeface="Comic Sans MS"/>
              <a:cs typeface="Comic Sans MS"/>
              <a:sym typeface="Comic Sans MS"/>
            </a:endParaRPr>
          </a:p>
        </p:txBody>
      </p:sp>
      <p:sp>
        <p:nvSpPr>
          <p:cNvPr id="253" name="Google Shape;253;p36"/>
          <p:cNvSpPr txBox="1">
            <a:spLocks noGrp="1"/>
          </p:cNvSpPr>
          <p:nvPr>
            <p:ph type="body" idx="1"/>
          </p:nvPr>
        </p:nvSpPr>
        <p:spPr>
          <a:xfrm>
            <a:off x="457200" y="1600200"/>
            <a:ext cx="4572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Transports nutrients, waste products, gases and hormones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the heart, blood vessels and blood</a:t>
            </a:r>
            <a:endParaRPr sz="3200" b="0" i="0" u="none" strike="noStrike" cap="none">
              <a:solidFill>
                <a:schemeClr val="dk1"/>
              </a:solidFill>
              <a:latin typeface="Comic Sans MS"/>
              <a:ea typeface="Comic Sans MS"/>
              <a:cs typeface="Comic Sans MS"/>
              <a:sym typeface="Comic Sans MS"/>
            </a:endParaRPr>
          </a:p>
        </p:txBody>
      </p:sp>
      <p:pic>
        <p:nvPicPr>
          <p:cNvPr id="254" name="Google Shape;254;p36" descr="Image result for cardiovascular system"/>
          <p:cNvPicPr preferRelativeResize="0"/>
          <p:nvPr/>
        </p:nvPicPr>
        <p:blipFill rotWithShape="1">
          <a:blip r:embed="rId3">
            <a:alphaModFix/>
          </a:blip>
          <a:srcRect/>
          <a:stretch/>
        </p:blipFill>
        <p:spPr>
          <a:xfrm>
            <a:off x="5715000" y="1875541"/>
            <a:ext cx="3429000" cy="45778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Urinary System</a:t>
            </a:r>
            <a:br>
              <a:rPr lang="en-US" sz="3950" b="0" i="0" u="none" strike="noStrike" cap="none">
                <a:solidFill>
                  <a:schemeClr val="dk1"/>
                </a:solidFill>
                <a:latin typeface="Comic Sans MS"/>
                <a:ea typeface="Comic Sans MS"/>
                <a:cs typeface="Comic Sans MS"/>
                <a:sym typeface="Comic Sans MS"/>
              </a:rPr>
            </a:br>
            <a:r>
              <a:rPr lang="en-US" sz="3950" b="0" i="0" u="none" strike="noStrike" cap="none">
                <a:solidFill>
                  <a:schemeClr val="dk1"/>
                </a:solidFill>
                <a:latin typeface="Comic Sans MS"/>
                <a:ea typeface="Comic Sans MS"/>
                <a:cs typeface="Comic Sans MS"/>
                <a:sym typeface="Comic Sans MS"/>
              </a:rPr>
              <a:t>(Excretory System)</a:t>
            </a:r>
            <a:endParaRPr sz="3950" b="0" i="0" u="none" strike="noStrike" cap="none">
              <a:solidFill>
                <a:schemeClr val="dk1"/>
              </a:solidFill>
              <a:latin typeface="Comic Sans MS"/>
              <a:ea typeface="Comic Sans MS"/>
              <a:cs typeface="Comic Sans MS"/>
              <a:sym typeface="Comic Sans MS"/>
            </a:endParaRPr>
          </a:p>
        </p:txBody>
      </p:sp>
      <p:sp>
        <p:nvSpPr>
          <p:cNvPr id="260" name="Google Shape;260;p37"/>
          <p:cNvSpPr txBox="1">
            <a:spLocks noGrp="1"/>
          </p:cNvSpPr>
          <p:nvPr>
            <p:ph type="body" idx="1"/>
          </p:nvPr>
        </p:nvSpPr>
        <p:spPr>
          <a:xfrm>
            <a:off x="762000" y="1600201"/>
            <a:ext cx="7924800" cy="1981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00"/>
              <a:buFont typeface="Arial"/>
              <a:buChar char="•"/>
            </a:pPr>
            <a:r>
              <a:rPr lang="en-US" sz="2700" b="0" i="0" u="none" strike="noStrike" cap="none">
                <a:solidFill>
                  <a:schemeClr val="dk1"/>
                </a:solidFill>
                <a:latin typeface="Comic Sans MS"/>
                <a:ea typeface="Comic Sans MS"/>
                <a:cs typeface="Comic Sans MS"/>
                <a:sym typeface="Comic Sans MS"/>
              </a:rPr>
              <a:t>Removes waste products from the blood</a:t>
            </a:r>
            <a:endParaRPr/>
          </a:p>
          <a:p>
            <a:pPr marL="342900" marR="0" lvl="0" indent="-342900" algn="l" rtl="0">
              <a:lnSpc>
                <a:spcPct val="80000"/>
              </a:lnSpc>
              <a:spcBef>
                <a:spcPts val="540"/>
              </a:spcBef>
              <a:spcAft>
                <a:spcPts val="0"/>
              </a:spcAft>
              <a:buClr>
                <a:schemeClr val="dk1"/>
              </a:buClr>
              <a:buSzPts val="2700"/>
              <a:buFont typeface="Arial"/>
              <a:buChar char="•"/>
            </a:pPr>
            <a:r>
              <a:rPr lang="en-US" sz="2700" b="0" i="0" u="none" strike="noStrike" cap="none">
                <a:solidFill>
                  <a:schemeClr val="dk1"/>
                </a:solidFill>
                <a:latin typeface="Comic Sans MS"/>
                <a:ea typeface="Comic Sans MS"/>
                <a:cs typeface="Comic Sans MS"/>
                <a:sym typeface="Comic Sans MS"/>
              </a:rPr>
              <a:t>Regulates blood pH, ion balance and water balance.</a:t>
            </a:r>
            <a:endParaRPr/>
          </a:p>
          <a:p>
            <a:pPr marL="342900" marR="0" lvl="0" indent="-342900" algn="l" rtl="0">
              <a:lnSpc>
                <a:spcPct val="80000"/>
              </a:lnSpc>
              <a:spcBef>
                <a:spcPts val="540"/>
              </a:spcBef>
              <a:spcAft>
                <a:spcPts val="0"/>
              </a:spcAft>
              <a:buClr>
                <a:schemeClr val="dk1"/>
              </a:buClr>
              <a:buSzPts val="2700"/>
              <a:buFont typeface="Arial"/>
              <a:buChar char="•"/>
            </a:pPr>
            <a:r>
              <a:rPr lang="en-US" sz="2700" b="0" i="0" u="none" strike="noStrike" cap="none">
                <a:solidFill>
                  <a:schemeClr val="dk1"/>
                </a:solidFill>
                <a:latin typeface="Comic Sans MS"/>
                <a:ea typeface="Comic Sans MS"/>
                <a:cs typeface="Comic Sans MS"/>
                <a:sym typeface="Comic Sans MS"/>
              </a:rPr>
              <a:t>Consists of the kidneys, urinary bladder and ducts that carry urine.</a:t>
            </a:r>
            <a:endParaRPr/>
          </a:p>
        </p:txBody>
      </p:sp>
      <p:pic>
        <p:nvPicPr>
          <p:cNvPr id="261" name="Google Shape;261;p37" descr="Image result for urinary system"/>
          <p:cNvPicPr preferRelativeResize="0"/>
          <p:nvPr/>
        </p:nvPicPr>
        <p:blipFill rotWithShape="1">
          <a:blip r:embed="rId3">
            <a:alphaModFix/>
          </a:blip>
          <a:srcRect/>
          <a:stretch/>
        </p:blipFill>
        <p:spPr>
          <a:xfrm>
            <a:off x="1828800" y="3733800"/>
            <a:ext cx="5540959" cy="2895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Reproductive System: </a:t>
            </a:r>
            <a:r>
              <a:rPr lang="en-US" sz="4400" b="0" i="0" u="none" strike="noStrike" cap="none">
                <a:solidFill>
                  <a:srgbClr val="D60093"/>
                </a:solidFill>
                <a:latin typeface="Comic Sans MS"/>
                <a:ea typeface="Comic Sans MS"/>
                <a:cs typeface="Comic Sans MS"/>
                <a:sym typeface="Comic Sans MS"/>
              </a:rPr>
              <a:t>Female</a:t>
            </a:r>
            <a:endParaRPr sz="4400" b="0" i="0" u="none" strike="noStrike" cap="none">
              <a:solidFill>
                <a:srgbClr val="D60093"/>
              </a:solidFill>
              <a:latin typeface="Comic Sans MS"/>
              <a:ea typeface="Comic Sans MS"/>
              <a:cs typeface="Comic Sans MS"/>
              <a:sym typeface="Comic Sans MS"/>
            </a:endParaRPr>
          </a:p>
        </p:txBody>
      </p:sp>
      <p:sp>
        <p:nvSpPr>
          <p:cNvPr id="267" name="Google Shape;267;p38"/>
          <p:cNvSpPr txBox="1">
            <a:spLocks noGrp="1"/>
          </p:cNvSpPr>
          <p:nvPr>
            <p:ph type="body" idx="1"/>
          </p:nvPr>
        </p:nvSpPr>
        <p:spPr>
          <a:xfrm>
            <a:off x="457200" y="1600200"/>
            <a:ext cx="5638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oocytes</a:t>
            </a:r>
            <a:endParaRPr sz="3200" b="0" i="0" u="none" strike="noStrike" cap="none">
              <a:solidFill>
                <a:schemeClr val="dk1"/>
              </a:solidFill>
              <a:latin typeface="Comic Sans MS"/>
              <a:ea typeface="Comic Sans MS"/>
              <a:cs typeface="Comic Sans MS"/>
              <a:sym typeface="Comic Sans MS"/>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Site of fertilization and fetal development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milk</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sex hormones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ovaries, uterus, vagina &amp; mammary glands</a:t>
            </a:r>
            <a:endParaRPr sz="3200" b="0" i="0" u="none" strike="noStrike" cap="none">
              <a:solidFill>
                <a:schemeClr val="dk1"/>
              </a:solidFill>
              <a:latin typeface="Comic Sans MS"/>
              <a:ea typeface="Comic Sans MS"/>
              <a:cs typeface="Comic Sans MS"/>
              <a:sym typeface="Comic Sans MS"/>
            </a:endParaRPr>
          </a:p>
        </p:txBody>
      </p:sp>
      <p:pic>
        <p:nvPicPr>
          <p:cNvPr id="268" name="Google Shape;268;p38" descr="http://www.babymed.com/sites/default/files/u160962/female-reproductive-system-small.jpg"/>
          <p:cNvPicPr preferRelativeResize="0"/>
          <p:nvPr/>
        </p:nvPicPr>
        <p:blipFill rotWithShape="1">
          <a:blip r:embed="rId3">
            <a:alphaModFix/>
          </a:blip>
          <a:srcRect/>
          <a:stretch/>
        </p:blipFill>
        <p:spPr>
          <a:xfrm>
            <a:off x="5943600" y="2362200"/>
            <a:ext cx="2762250" cy="2762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Reproductive System:  </a:t>
            </a:r>
            <a:r>
              <a:rPr lang="en-US" sz="4400" b="0" i="0" u="none" strike="noStrike" cap="none">
                <a:solidFill>
                  <a:srgbClr val="4DA3D8"/>
                </a:solidFill>
                <a:latin typeface="Comic Sans MS"/>
                <a:ea typeface="Comic Sans MS"/>
                <a:cs typeface="Comic Sans MS"/>
                <a:sym typeface="Comic Sans MS"/>
              </a:rPr>
              <a:t>Male</a:t>
            </a:r>
            <a:endParaRPr sz="4400" b="0" i="0" u="none" strike="noStrike" cap="none">
              <a:solidFill>
                <a:srgbClr val="4DA3D8"/>
              </a:solidFill>
              <a:latin typeface="Comic Sans MS"/>
              <a:ea typeface="Comic Sans MS"/>
              <a:cs typeface="Comic Sans MS"/>
              <a:sym typeface="Comic Sans MS"/>
            </a:endParaRPr>
          </a:p>
        </p:txBody>
      </p:sp>
      <p:sp>
        <p:nvSpPr>
          <p:cNvPr id="274" name="Google Shape;274;p39"/>
          <p:cNvSpPr txBox="1">
            <a:spLocks noGrp="1"/>
          </p:cNvSpPr>
          <p:nvPr>
            <p:ph type="body" idx="1"/>
          </p:nvPr>
        </p:nvSpPr>
        <p:spPr>
          <a:xfrm>
            <a:off x="4114800" y="1600200"/>
            <a:ext cx="4572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and transfer sperm to female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Produces sex hormones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Consists of testes, ducts and penis</a:t>
            </a:r>
            <a:endParaRPr sz="3200" b="0" i="0" u="none" strike="noStrike" cap="none">
              <a:solidFill>
                <a:schemeClr val="dk1"/>
              </a:solidFill>
              <a:latin typeface="Comic Sans MS"/>
              <a:ea typeface="Comic Sans MS"/>
              <a:cs typeface="Comic Sans MS"/>
              <a:sym typeface="Comic Sans MS"/>
            </a:endParaRPr>
          </a:p>
        </p:txBody>
      </p:sp>
      <p:pic>
        <p:nvPicPr>
          <p:cNvPr id="275" name="Google Shape;275;p39" descr="http://www.ucadia.com/images_uca/u16/reproductive_male.gif"/>
          <p:cNvPicPr preferRelativeResize="0"/>
          <p:nvPr/>
        </p:nvPicPr>
        <p:blipFill rotWithShape="1">
          <a:blip r:embed="rId3">
            <a:alphaModFix/>
          </a:blip>
          <a:srcRect/>
          <a:stretch/>
        </p:blipFill>
        <p:spPr>
          <a:xfrm>
            <a:off x="609600" y="1219200"/>
            <a:ext cx="3162300" cy="5334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600" b="0" i="0" u="none" strike="noStrike" cap="none">
                <a:solidFill>
                  <a:schemeClr val="dk1"/>
                </a:solidFill>
                <a:latin typeface="Comic Sans MS"/>
                <a:ea typeface="Comic Sans MS"/>
                <a:cs typeface="Comic Sans MS"/>
                <a:sym typeface="Comic Sans MS"/>
              </a:rPr>
              <a:t>Which system exercises </a:t>
            </a:r>
            <a:r>
              <a:rPr lang="en-US" sz="3600" b="0" i="0" u="none" strike="noStrike" cap="none">
                <a:solidFill>
                  <a:srgbClr val="FF0000"/>
                </a:solidFill>
                <a:latin typeface="Comic Sans MS"/>
                <a:ea typeface="Comic Sans MS"/>
                <a:cs typeface="Comic Sans MS"/>
                <a:sym typeface="Comic Sans MS"/>
              </a:rPr>
              <a:t>long term </a:t>
            </a:r>
            <a:r>
              <a:rPr lang="en-US" sz="3600" b="0" i="0" u="none" strike="noStrike" cap="none">
                <a:solidFill>
                  <a:schemeClr val="dk1"/>
                </a:solidFill>
                <a:latin typeface="Comic Sans MS"/>
                <a:ea typeface="Comic Sans MS"/>
                <a:cs typeface="Comic Sans MS"/>
                <a:sym typeface="Comic Sans MS"/>
              </a:rPr>
              <a:t>control over other systems by secreting  hormones into the blood?</a:t>
            </a:r>
            <a:endParaRPr/>
          </a:p>
        </p:txBody>
      </p:sp>
      <p:sp>
        <p:nvSpPr>
          <p:cNvPr id="281" name="Google Shape;281;p40"/>
          <p:cNvSpPr txBox="1">
            <a:spLocks noGrp="1"/>
          </p:cNvSpPr>
          <p:nvPr>
            <p:ph type="body" idx="1"/>
          </p:nvPr>
        </p:nvSpPr>
        <p:spPr>
          <a:xfrm>
            <a:off x="546100" y="1905000"/>
            <a:ext cx="7632700" cy="42164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Integumentary</a:t>
            </a:r>
            <a:endParaRPr sz="3200" b="0" i="0" u="none" strike="noStrike" cap="none">
              <a:solidFill>
                <a:schemeClr val="dk1"/>
              </a:solidFill>
              <a:latin typeface="Comic Sans MS"/>
              <a:ea typeface="Comic Sans MS"/>
              <a:cs typeface="Comic Sans MS"/>
              <a:sym typeface="Comic Sans MS"/>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Endocrine</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Nervous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Muscles …</a:t>
            </a:r>
            <a:endParaRPr/>
          </a:p>
        </p:txBody>
      </p:sp>
      <p:sp>
        <p:nvSpPr>
          <p:cNvPr id="287" name="Google Shape;287;p41"/>
          <p:cNvSpPr txBox="1">
            <a:spLocks noGrp="1"/>
          </p:cNvSpPr>
          <p:nvPr>
            <p:ph type="body" idx="1"/>
          </p:nvPr>
        </p:nvSpPr>
        <p:spPr>
          <a:xfrm>
            <a:off x="546100" y="1600200"/>
            <a:ext cx="7632700" cy="45212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Controls physiologic responses</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Detect stimuli</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Contract to provide movement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457200" y="457200"/>
            <a:ext cx="8229600" cy="5668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70C0"/>
              </a:buClr>
              <a:buSzPts val="3200"/>
              <a:buFont typeface="Arial"/>
              <a:buChar char="•"/>
            </a:pPr>
            <a:r>
              <a:rPr lang="en-US" sz="3200" b="0" i="1" u="none" strike="noStrike" cap="none">
                <a:solidFill>
                  <a:srgbClr val="0070C0"/>
                </a:solidFill>
                <a:latin typeface="Comic Sans MS"/>
                <a:ea typeface="Comic Sans MS"/>
                <a:cs typeface="Comic Sans MS"/>
                <a:sym typeface="Comic Sans MS"/>
              </a:rPr>
              <a:t>Anatomy and Physiology are interrelated.</a:t>
            </a:r>
            <a:endParaRPr/>
          </a:p>
          <a:p>
            <a:pPr marL="342900" marR="0" lvl="0" indent="-342900" algn="l" rtl="0">
              <a:spcBef>
                <a:spcPts val="640"/>
              </a:spcBef>
              <a:spcAft>
                <a:spcPts val="0"/>
              </a:spcAft>
              <a:buClr>
                <a:srgbClr val="0070C0"/>
              </a:buClr>
              <a:buSzPts val="3200"/>
              <a:buFont typeface="Arial"/>
              <a:buChar char="•"/>
            </a:pPr>
            <a:r>
              <a:rPr lang="en-US" sz="3200" b="0" i="1" u="none" strike="noStrike" cap="none">
                <a:solidFill>
                  <a:srgbClr val="0070C0"/>
                </a:solidFill>
                <a:latin typeface="Comic Sans MS"/>
                <a:ea typeface="Comic Sans MS"/>
                <a:cs typeface="Comic Sans MS"/>
                <a:sym typeface="Comic Sans MS"/>
              </a:rPr>
              <a:t>Anatomical systems or parts often determine the function of a body part.</a:t>
            </a:r>
            <a:endParaRPr sz="3200" b="0" i="1" u="none" strike="noStrike" cap="none">
              <a:solidFill>
                <a:srgbClr val="0070C0"/>
              </a:solidFill>
              <a:latin typeface="Comic Sans MS"/>
              <a:ea typeface="Comic Sans MS"/>
              <a:cs typeface="Comic Sans MS"/>
              <a:sym typeface="Comic Sans MS"/>
            </a:endParaRPr>
          </a:p>
        </p:txBody>
      </p:sp>
      <p:pic>
        <p:nvPicPr>
          <p:cNvPr id="105" name="Google Shape;105;p15" descr="http://www.mnartists.org/uploads/news/f23e162e64542b715c90a6384ca5a629/f23e162e64542b715c90a6384ca5a629.jpg"/>
          <p:cNvPicPr preferRelativeResize="0"/>
          <p:nvPr/>
        </p:nvPicPr>
        <p:blipFill rotWithShape="1">
          <a:blip r:embed="rId3">
            <a:alphaModFix/>
          </a:blip>
          <a:srcRect/>
          <a:stretch/>
        </p:blipFill>
        <p:spPr>
          <a:xfrm>
            <a:off x="4953000" y="2743200"/>
            <a:ext cx="3962400" cy="3962400"/>
          </a:xfrm>
          <a:prstGeom prst="rect">
            <a:avLst/>
          </a:prstGeom>
          <a:noFill/>
          <a:ln>
            <a:noFill/>
          </a:ln>
        </p:spPr>
      </p:pic>
      <p:pic>
        <p:nvPicPr>
          <p:cNvPr id="106" name="Google Shape;106;p15" descr="http://cache.gawkerassets.com/assets/images/2010/10/custom_1286350283590_jordan1.jpg"/>
          <p:cNvPicPr preferRelativeResize="0"/>
          <p:nvPr/>
        </p:nvPicPr>
        <p:blipFill rotWithShape="1">
          <a:blip r:embed="rId4">
            <a:alphaModFix/>
          </a:blip>
          <a:srcRect/>
          <a:stretch/>
        </p:blipFill>
        <p:spPr>
          <a:xfrm>
            <a:off x="762000" y="3276600"/>
            <a:ext cx="3238500" cy="22574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600" b="0" i="0" u="none" strike="noStrike" cap="none">
                <a:solidFill>
                  <a:schemeClr val="dk1"/>
                </a:solidFill>
                <a:latin typeface="Comic Sans MS"/>
                <a:ea typeface="Comic Sans MS"/>
                <a:cs typeface="Comic Sans MS"/>
                <a:sym typeface="Comic Sans MS"/>
              </a:rPr>
              <a:t>Which system has primary functions of waterproofing and protection?</a:t>
            </a:r>
            <a:endParaRPr/>
          </a:p>
        </p:txBody>
      </p:sp>
      <p:sp>
        <p:nvSpPr>
          <p:cNvPr id="293" name="Google Shape;293;p42"/>
          <p:cNvSpPr txBox="1">
            <a:spLocks noGrp="1"/>
          </p:cNvSpPr>
          <p:nvPr>
            <p:ph type="body" idx="1"/>
          </p:nvPr>
        </p:nvSpPr>
        <p:spPr>
          <a:xfrm>
            <a:off x="546100" y="2336800"/>
            <a:ext cx="7632700" cy="45212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Integumentary</a:t>
            </a:r>
            <a:endParaRPr sz="3200" b="0" i="0" u="none" strike="noStrike" cap="none">
              <a:solidFill>
                <a:schemeClr val="dk1"/>
              </a:solidFill>
              <a:latin typeface="Comic Sans MS"/>
              <a:ea typeface="Comic Sans MS"/>
              <a:cs typeface="Comic Sans MS"/>
              <a:sym typeface="Comic Sans MS"/>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Skeletal</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Muscular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000" b="0" i="0" u="none" strike="noStrike" cap="none">
                <a:solidFill>
                  <a:schemeClr val="dk1"/>
                </a:solidFill>
                <a:latin typeface="Comic Sans MS"/>
                <a:ea typeface="Comic Sans MS"/>
                <a:cs typeface="Comic Sans MS"/>
                <a:sym typeface="Comic Sans MS"/>
              </a:rPr>
              <a:t>Which shows the correct pairing?</a:t>
            </a:r>
            <a:endParaRPr/>
          </a:p>
        </p:txBody>
      </p:sp>
      <p:sp>
        <p:nvSpPr>
          <p:cNvPr id="299" name="Google Shape;299;p43"/>
          <p:cNvSpPr txBox="1">
            <a:spLocks noGrp="1"/>
          </p:cNvSpPr>
          <p:nvPr>
            <p:ph type="body" idx="1"/>
          </p:nvPr>
        </p:nvSpPr>
        <p:spPr>
          <a:xfrm>
            <a:off x="546100" y="1600200"/>
            <a:ext cx="7632700" cy="45212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Nervous system: long term control </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Endocrine system: short term control</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Nervous system: pituitary gland</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Endocrine system: release of hormones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600" b="0" i="0" u="none" strike="noStrike" cap="none">
                <a:solidFill>
                  <a:schemeClr val="dk1"/>
                </a:solidFill>
                <a:latin typeface="Comic Sans MS"/>
                <a:ea typeface="Comic Sans MS"/>
                <a:cs typeface="Comic Sans MS"/>
                <a:sym typeface="Comic Sans MS"/>
              </a:rPr>
              <a:t>Which system provides storage of minerals?</a:t>
            </a:r>
            <a:endParaRPr/>
          </a:p>
        </p:txBody>
      </p:sp>
      <p:sp>
        <p:nvSpPr>
          <p:cNvPr id="305" name="Google Shape;305;p44"/>
          <p:cNvSpPr txBox="1">
            <a:spLocks noGrp="1"/>
          </p:cNvSpPr>
          <p:nvPr>
            <p:ph type="body" idx="1"/>
          </p:nvPr>
        </p:nvSpPr>
        <p:spPr>
          <a:xfrm>
            <a:off x="546100" y="1600200"/>
            <a:ext cx="7632700" cy="45212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Skeletal</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Endocrine</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Muscular</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Nervous</a:t>
            </a:r>
            <a:endParaRPr/>
          </a:p>
          <a:p>
            <a:pPr marL="609600" marR="0" lvl="0" indent="-609600" algn="l" rtl="0">
              <a:spcBef>
                <a:spcPts val="640"/>
              </a:spcBef>
              <a:spcAft>
                <a:spcPts val="0"/>
              </a:spcAft>
              <a:buClr>
                <a:schemeClr val="dk1"/>
              </a:buClr>
              <a:buFont typeface="Arial"/>
              <a:buNone/>
            </a:pP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600" b="0" i="0" u="none" strike="noStrike" cap="none">
                <a:solidFill>
                  <a:schemeClr val="dk1"/>
                </a:solidFill>
                <a:latin typeface="Comic Sans MS"/>
                <a:ea typeface="Comic Sans MS"/>
                <a:cs typeface="Comic Sans MS"/>
                <a:sym typeface="Comic Sans MS"/>
              </a:rPr>
              <a:t>Which system’s primary function is to supply the body with O2 and remove CO2?</a:t>
            </a:r>
            <a:endParaRPr/>
          </a:p>
        </p:txBody>
      </p:sp>
      <p:sp>
        <p:nvSpPr>
          <p:cNvPr id="311" name="Google Shape;311;p45"/>
          <p:cNvSpPr txBox="1">
            <a:spLocks noGrp="1"/>
          </p:cNvSpPr>
          <p:nvPr>
            <p:ph type="body" idx="1"/>
          </p:nvPr>
        </p:nvSpPr>
        <p:spPr>
          <a:xfrm>
            <a:off x="546100" y="2133600"/>
            <a:ext cx="7632700" cy="37338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Circulatory</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Respiratory</a:t>
            </a:r>
            <a:endParaRPr/>
          </a:p>
          <a:p>
            <a:pPr marL="609600" marR="0" lvl="0" indent="-609600" algn="l" rtl="0">
              <a:spcBef>
                <a:spcPts val="640"/>
              </a:spcBef>
              <a:spcAft>
                <a:spcPts val="0"/>
              </a:spcAft>
              <a:buClr>
                <a:schemeClr val="dk1"/>
              </a:buClr>
              <a:buSzPts val="3200"/>
              <a:buFont typeface="Arial"/>
              <a:buAutoNum type="alphaUcPeriod"/>
            </a:pPr>
            <a:r>
              <a:rPr lang="en-US" sz="3200" b="0" i="0" u="none" strike="noStrike" cap="none">
                <a:solidFill>
                  <a:schemeClr val="dk1"/>
                </a:solidFill>
                <a:latin typeface="Comic Sans MS"/>
                <a:ea typeface="Comic Sans MS"/>
                <a:cs typeface="Comic Sans MS"/>
                <a:sym typeface="Comic Sans MS"/>
              </a:rPr>
              <a:t>Urinary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1" i="0" u="none" strike="noStrike" cap="none">
                <a:solidFill>
                  <a:schemeClr val="dk1"/>
                </a:solidFill>
                <a:latin typeface="Comic Sans MS"/>
                <a:ea typeface="Comic Sans MS"/>
                <a:cs typeface="Comic Sans MS"/>
                <a:sym typeface="Comic Sans MS"/>
              </a:rPr>
              <a:t>Homeostasis</a:t>
            </a:r>
            <a:endParaRPr sz="4400" b="1" i="0" u="none" strike="noStrike" cap="none">
              <a:solidFill>
                <a:schemeClr val="dk1"/>
              </a:solidFill>
              <a:latin typeface="Comic Sans MS"/>
              <a:ea typeface="Comic Sans MS"/>
              <a:cs typeface="Comic Sans MS"/>
              <a:sym typeface="Comic Sans MS"/>
            </a:endParaRPr>
          </a:p>
        </p:txBody>
      </p:sp>
      <p:sp>
        <p:nvSpPr>
          <p:cNvPr id="317" name="Google Shape;317;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r>
              <a:rPr lang="en-US" sz="3200" b="0" i="0" u="none" strike="noStrike" cap="none">
                <a:solidFill>
                  <a:schemeClr val="dk1"/>
                </a:solidFill>
                <a:latin typeface="Comic Sans MS"/>
                <a:ea typeface="Comic Sans MS"/>
                <a:cs typeface="Comic Sans MS"/>
                <a:sym typeface="Comic Sans MS"/>
              </a:rPr>
              <a:t>How does he keep his cool?</a:t>
            </a:r>
            <a:endParaRPr sz="3200" b="0" i="0" u="none" strike="noStrike" cap="none">
              <a:solidFill>
                <a:schemeClr val="dk1"/>
              </a:solidFill>
              <a:latin typeface="Comic Sans MS"/>
              <a:ea typeface="Comic Sans MS"/>
              <a:cs typeface="Comic Sans MS"/>
              <a:sym typeface="Comic Sans MS"/>
            </a:endParaRPr>
          </a:p>
        </p:txBody>
      </p:sp>
      <p:pic>
        <p:nvPicPr>
          <p:cNvPr id="318" name="Google Shape;318;p46" descr="relay runner.jpg"/>
          <p:cNvPicPr preferRelativeResize="0"/>
          <p:nvPr/>
        </p:nvPicPr>
        <p:blipFill rotWithShape="1">
          <a:blip r:embed="rId3">
            <a:alphaModFix/>
          </a:blip>
          <a:srcRect/>
          <a:stretch/>
        </p:blipFill>
        <p:spPr>
          <a:xfrm>
            <a:off x="990600" y="2209800"/>
            <a:ext cx="6629400" cy="44250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body" idx="1"/>
          </p:nvPr>
        </p:nvSpPr>
        <p:spPr>
          <a:xfrm>
            <a:off x="457200" y="533401"/>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Homeostasis</a:t>
            </a:r>
            <a:r>
              <a:rPr lang="en-US" sz="3200" b="0" i="0" u="none" strike="noStrike" cap="none">
                <a:solidFill>
                  <a:schemeClr val="dk1"/>
                </a:solidFill>
                <a:latin typeface="Comic Sans MS"/>
                <a:ea typeface="Comic Sans MS"/>
                <a:cs typeface="Comic Sans MS"/>
                <a:sym typeface="Comic Sans MS"/>
              </a:rPr>
              <a:t> is the maintenance of a constant environment within the body.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omic Sans MS"/>
                <a:ea typeface="Comic Sans MS"/>
                <a:cs typeface="Comic Sans MS"/>
                <a:sym typeface="Comic Sans MS"/>
              </a:rPr>
              <a:t>Failure to maintain homeostasis soon leads to illness or death.</a:t>
            </a:r>
            <a:endParaRPr/>
          </a:p>
          <a:p>
            <a:pPr marL="342900" marR="0" lvl="0" indent="-342900" algn="l" rtl="0">
              <a:spcBef>
                <a:spcPts val="640"/>
              </a:spcBef>
              <a:spcAft>
                <a:spcPts val="0"/>
              </a:spcAft>
              <a:buClr>
                <a:schemeClr val="dk1"/>
              </a:buClr>
              <a:buFont typeface="Arial"/>
              <a:buNone/>
            </a:pPr>
            <a:endParaRPr sz="3200" b="0" i="1" u="none" strike="noStrike" cap="none">
              <a:solidFill>
                <a:schemeClr val="dk1"/>
              </a:solidFill>
              <a:latin typeface="Comic Sans MS"/>
              <a:ea typeface="Comic Sans MS"/>
              <a:cs typeface="Comic Sans MS"/>
              <a:sym typeface="Comic Sans MS"/>
            </a:endParaRPr>
          </a:p>
        </p:txBody>
      </p:sp>
      <p:pic>
        <p:nvPicPr>
          <p:cNvPr id="324" name="Google Shape;324;p47" descr="http://www.racerxvt.com/images/content/article_photos2/trey_canard_heat_injury.jpg"/>
          <p:cNvPicPr preferRelativeResize="0"/>
          <p:nvPr/>
        </p:nvPicPr>
        <p:blipFill rotWithShape="1">
          <a:blip r:embed="rId3">
            <a:alphaModFix/>
          </a:blip>
          <a:srcRect/>
          <a:stretch/>
        </p:blipFill>
        <p:spPr>
          <a:xfrm>
            <a:off x="1981200" y="3200400"/>
            <a:ext cx="5029200" cy="334833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body" idx="1"/>
          </p:nvPr>
        </p:nvSpPr>
        <p:spPr>
          <a:xfrm>
            <a:off x="228600" y="381000"/>
            <a:ext cx="8229600" cy="3429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600"/>
              <a:buFont typeface="Arial"/>
              <a:buChar char="•"/>
            </a:pPr>
            <a:r>
              <a:rPr lang="en-US" sz="3600" b="0" i="0" u="none" strike="noStrike" cap="none">
                <a:solidFill>
                  <a:schemeClr val="dk1"/>
                </a:solidFill>
                <a:latin typeface="Comic Sans MS"/>
                <a:ea typeface="Comic Sans MS"/>
                <a:cs typeface="Comic Sans MS"/>
                <a:sym typeface="Comic Sans MS"/>
              </a:rPr>
              <a:t>Conditions such as body temperature, water content, carbon dioxide level, and blood sugar level must remain at very precise levels. </a:t>
            </a:r>
            <a:endParaRPr/>
          </a:p>
          <a:p>
            <a:pPr marL="342900" marR="0" lvl="0" indent="-342900" algn="l" rtl="0">
              <a:lnSpc>
                <a:spcPct val="80000"/>
              </a:lnSpc>
              <a:spcBef>
                <a:spcPts val="720"/>
              </a:spcBef>
              <a:spcAft>
                <a:spcPts val="0"/>
              </a:spcAft>
              <a:buClr>
                <a:schemeClr val="dk1"/>
              </a:buClr>
              <a:buSzPts val="3600"/>
              <a:buFont typeface="Arial"/>
              <a:buChar char="•"/>
            </a:pPr>
            <a:r>
              <a:rPr lang="en-US" sz="3600" b="0" i="0" u="none" strike="noStrike" cap="none">
                <a:solidFill>
                  <a:schemeClr val="dk1"/>
                </a:solidFill>
                <a:latin typeface="Comic Sans MS"/>
                <a:ea typeface="Comic Sans MS"/>
                <a:cs typeface="Comic Sans MS"/>
                <a:sym typeface="Comic Sans MS"/>
              </a:rPr>
              <a:t>Homeostasis is regulated primarily by the nervous and endocrine systems.</a:t>
            </a:r>
            <a:endParaRPr/>
          </a:p>
          <a:p>
            <a:pPr marL="342900" marR="0" lvl="0" indent="-113855" algn="l" rtl="0">
              <a:lnSpc>
                <a:spcPct val="80000"/>
              </a:lnSpc>
              <a:spcBef>
                <a:spcPts val="721"/>
              </a:spcBef>
              <a:spcAft>
                <a:spcPts val="0"/>
              </a:spcAft>
              <a:buClr>
                <a:schemeClr val="dk1"/>
              </a:buClr>
              <a:buSzPts val="3607"/>
              <a:buFont typeface="Arial"/>
              <a:buNone/>
            </a:pPr>
            <a:endParaRPr sz="3600" b="0" i="0" u="none" strike="noStrike" cap="none">
              <a:solidFill>
                <a:schemeClr val="dk1"/>
              </a:solidFill>
              <a:latin typeface="Comic Sans MS"/>
              <a:ea typeface="Comic Sans MS"/>
              <a:cs typeface="Comic Sans MS"/>
              <a:sym typeface="Comic Sans MS"/>
            </a:endParaRPr>
          </a:p>
          <a:p>
            <a:pPr marL="342900" marR="0" lvl="0" indent="-154940" algn="l" rtl="0">
              <a:lnSpc>
                <a:spcPct val="80000"/>
              </a:lnSpc>
              <a:spcBef>
                <a:spcPts val="592"/>
              </a:spcBef>
              <a:spcAft>
                <a:spcPts val="0"/>
              </a:spcAft>
              <a:buClr>
                <a:schemeClr val="dk1"/>
              </a:buClr>
              <a:buSzPts val="2960"/>
              <a:buFont typeface="Arial"/>
              <a:buNone/>
            </a:pPr>
            <a:endParaRPr sz="2950" b="0" i="0" u="none" strike="noStrike" cap="none">
              <a:solidFill>
                <a:schemeClr val="dk1"/>
              </a:solidFill>
              <a:latin typeface="Comic Sans MS"/>
              <a:ea typeface="Comic Sans MS"/>
              <a:cs typeface="Comic Sans MS"/>
              <a:sym typeface="Comic Sans MS"/>
            </a:endParaRPr>
          </a:p>
          <a:p>
            <a:pPr marL="342900" marR="0" lvl="0" indent="-154940" algn="l" rtl="0">
              <a:lnSpc>
                <a:spcPct val="80000"/>
              </a:lnSpc>
              <a:spcBef>
                <a:spcPts val="592"/>
              </a:spcBef>
              <a:spcAft>
                <a:spcPts val="0"/>
              </a:spcAft>
              <a:buClr>
                <a:schemeClr val="dk1"/>
              </a:buClr>
              <a:buSzPts val="2960"/>
              <a:buFont typeface="Arial"/>
              <a:buNone/>
            </a:pPr>
            <a:endParaRPr sz="2950" b="0" i="0" u="none" strike="noStrike" cap="none">
              <a:solidFill>
                <a:schemeClr val="dk1"/>
              </a:solidFill>
              <a:latin typeface="Comic Sans MS"/>
              <a:ea typeface="Comic Sans MS"/>
              <a:cs typeface="Comic Sans MS"/>
              <a:sym typeface="Comic Sans MS"/>
            </a:endParaRPr>
          </a:p>
        </p:txBody>
      </p:sp>
      <p:pic>
        <p:nvPicPr>
          <p:cNvPr id="330" name="Google Shape;330;p48" descr="https://askabiologist.asu.edu/sites/default/files/resources/articles/singing_in_rain/temp_control.gif"/>
          <p:cNvPicPr preferRelativeResize="0"/>
          <p:nvPr/>
        </p:nvPicPr>
        <p:blipFill rotWithShape="1">
          <a:blip r:embed="rId3">
            <a:alphaModFix/>
          </a:blip>
          <a:srcRect/>
          <a:stretch/>
        </p:blipFill>
        <p:spPr>
          <a:xfrm>
            <a:off x="2667000" y="3536432"/>
            <a:ext cx="5029200" cy="297866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a:spLocks noGrp="1"/>
          </p:cNvSpPr>
          <p:nvPr>
            <p:ph type="body" idx="1"/>
          </p:nvPr>
        </p:nvSpPr>
        <p:spPr>
          <a:xfrm>
            <a:off x="457200" y="381000"/>
            <a:ext cx="8229600" cy="57451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t>
            </a:r>
            <a:r>
              <a:rPr lang="en-US" sz="3200" b="0" i="0" u="none" strike="noStrike" cap="none">
                <a:solidFill>
                  <a:srgbClr val="FF0000"/>
                </a:solidFill>
                <a:latin typeface="Comic Sans MS"/>
                <a:ea typeface="Comic Sans MS"/>
                <a:cs typeface="Comic Sans MS"/>
                <a:sym typeface="Comic Sans MS"/>
              </a:rPr>
              <a:t>nervous system </a:t>
            </a:r>
            <a:r>
              <a:rPr lang="en-US" sz="3200" b="0" i="0" u="none" strike="noStrike" cap="none">
                <a:solidFill>
                  <a:schemeClr val="dk1"/>
                </a:solidFill>
                <a:latin typeface="Comic Sans MS"/>
                <a:ea typeface="Comic Sans MS"/>
                <a:cs typeface="Comic Sans MS"/>
                <a:sym typeface="Comic Sans MS"/>
              </a:rPr>
              <a:t>provides rapid, short term homeostatic regulation. (Ex:  hand on a hot stove)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t>
            </a:r>
            <a:r>
              <a:rPr lang="en-US" sz="3200" b="0" i="0" u="none" strike="noStrike" cap="none">
                <a:solidFill>
                  <a:srgbClr val="FF0000"/>
                </a:solidFill>
                <a:latin typeface="Comic Sans MS"/>
                <a:ea typeface="Comic Sans MS"/>
                <a:cs typeface="Comic Sans MS"/>
                <a:sym typeface="Comic Sans MS"/>
              </a:rPr>
              <a:t>endocrine system </a:t>
            </a:r>
            <a:r>
              <a:rPr lang="en-US" sz="3200" b="0" i="0" u="none" strike="noStrike" cap="none">
                <a:solidFill>
                  <a:schemeClr val="dk1"/>
                </a:solidFill>
                <a:latin typeface="Comic Sans MS"/>
                <a:ea typeface="Comic Sans MS"/>
                <a:cs typeface="Comic Sans MS"/>
                <a:sym typeface="Comic Sans MS"/>
              </a:rPr>
              <a:t>provides long term regulation by releasing hormones into the circulation that may last for days or weeks.  (Ex:  adjustment of organ systems during starvation)</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pic>
        <p:nvPicPr>
          <p:cNvPr id="336" name="Google Shape;336;p49" descr="http://section5anorexia.files.wordpress.com/2012/03/anorexia42.jpg"/>
          <p:cNvPicPr preferRelativeResize="0"/>
          <p:nvPr/>
        </p:nvPicPr>
        <p:blipFill rotWithShape="1">
          <a:blip r:embed="rId3">
            <a:alphaModFix/>
          </a:blip>
          <a:srcRect/>
          <a:stretch/>
        </p:blipFill>
        <p:spPr>
          <a:xfrm>
            <a:off x="762000" y="4514850"/>
            <a:ext cx="2740527" cy="2343150"/>
          </a:xfrm>
          <a:prstGeom prst="rect">
            <a:avLst/>
          </a:prstGeom>
          <a:noFill/>
          <a:ln>
            <a:noFill/>
          </a:ln>
        </p:spPr>
      </p:pic>
      <p:pic>
        <p:nvPicPr>
          <p:cNvPr id="337" name="Google Shape;337;p49" descr="http://usmle.biochemistryformedics.com/wp-content/uploads/glucose-homeostasis.png"/>
          <p:cNvPicPr preferRelativeResize="0"/>
          <p:nvPr/>
        </p:nvPicPr>
        <p:blipFill rotWithShape="1">
          <a:blip r:embed="rId4">
            <a:alphaModFix/>
          </a:blip>
          <a:srcRect/>
          <a:stretch/>
        </p:blipFill>
        <p:spPr>
          <a:xfrm>
            <a:off x="4648200" y="4453865"/>
            <a:ext cx="3629025" cy="24041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Examples of Homeostatic Regulation </a:t>
            </a:r>
            <a:endParaRPr sz="3950" b="0" i="0" u="none" strike="noStrike" cap="none">
              <a:solidFill>
                <a:schemeClr val="dk1"/>
              </a:solidFill>
              <a:latin typeface="Comic Sans MS"/>
              <a:ea typeface="Comic Sans MS"/>
              <a:cs typeface="Comic Sans MS"/>
              <a:sym typeface="Comic Sans MS"/>
            </a:endParaRPr>
          </a:p>
        </p:txBody>
      </p:sp>
      <p:pic>
        <p:nvPicPr>
          <p:cNvPr id="343" name="Google Shape;343;p50" descr="http://biology-igcse.weebly.com/uploads/1/5/0/7/15070316/176181.gif?407"/>
          <p:cNvPicPr preferRelativeResize="0"/>
          <p:nvPr/>
        </p:nvPicPr>
        <p:blipFill rotWithShape="1">
          <a:blip r:embed="rId3">
            <a:alphaModFix/>
          </a:blip>
          <a:srcRect/>
          <a:stretch/>
        </p:blipFill>
        <p:spPr>
          <a:xfrm>
            <a:off x="2590800" y="2438400"/>
            <a:ext cx="3867150" cy="29718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1"/>
          <p:cNvPicPr preferRelativeResize="0"/>
          <p:nvPr/>
        </p:nvPicPr>
        <p:blipFill rotWithShape="1">
          <a:blip r:embed="rId3">
            <a:alphaModFix/>
          </a:blip>
          <a:srcRect/>
          <a:stretch/>
        </p:blipFill>
        <p:spPr>
          <a:xfrm>
            <a:off x="1143000" y="0"/>
            <a:ext cx="6096000" cy="68970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250" b="1" i="0" u="none" strike="noStrike" cap="none">
                <a:solidFill>
                  <a:schemeClr val="dk1"/>
                </a:solidFill>
                <a:latin typeface="Comic Sans MS"/>
                <a:ea typeface="Comic Sans MS"/>
                <a:cs typeface="Comic Sans MS"/>
                <a:sym typeface="Comic Sans MS"/>
              </a:rPr>
              <a:t>Structural &amp; Functional Organization</a:t>
            </a:r>
            <a:endParaRPr sz="3250" b="1" i="0" u="none" strike="noStrike" cap="none">
              <a:solidFill>
                <a:schemeClr val="dk1"/>
              </a:solidFill>
              <a:latin typeface="Comic Sans MS"/>
              <a:ea typeface="Comic Sans MS"/>
              <a:cs typeface="Comic Sans MS"/>
              <a:sym typeface="Comic Sans MS"/>
            </a:endParaRPr>
          </a:p>
        </p:txBody>
      </p:sp>
      <p:pic>
        <p:nvPicPr>
          <p:cNvPr id="112" name="Google Shape;112;p16" descr="http://anatomyandphysiologyi.com/wp-content/uploads/2013/05/levels-of-structural-organization.jpg"/>
          <p:cNvPicPr preferRelativeResize="0"/>
          <p:nvPr/>
        </p:nvPicPr>
        <p:blipFill rotWithShape="1">
          <a:blip r:embed="rId3">
            <a:alphaModFix/>
          </a:blip>
          <a:srcRect/>
          <a:stretch/>
        </p:blipFill>
        <p:spPr>
          <a:xfrm>
            <a:off x="685800" y="914400"/>
            <a:ext cx="7848600" cy="5943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52"/>
          <p:cNvPicPr preferRelativeResize="0"/>
          <p:nvPr/>
        </p:nvPicPr>
        <p:blipFill rotWithShape="1">
          <a:blip r:embed="rId3">
            <a:alphaModFix/>
          </a:blip>
          <a:srcRect/>
          <a:stretch/>
        </p:blipFill>
        <p:spPr>
          <a:xfrm>
            <a:off x="443557" y="0"/>
            <a:ext cx="6124900"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53"/>
          <p:cNvPicPr preferRelativeResize="0"/>
          <p:nvPr/>
        </p:nvPicPr>
        <p:blipFill rotWithShape="1">
          <a:blip r:embed="rId3">
            <a:alphaModFix/>
          </a:blip>
          <a:srcRect/>
          <a:stretch/>
        </p:blipFill>
        <p:spPr>
          <a:xfrm>
            <a:off x="923712" y="76200"/>
            <a:ext cx="5953916" cy="6629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4"/>
          <p:cNvPicPr preferRelativeResize="0"/>
          <p:nvPr/>
        </p:nvPicPr>
        <p:blipFill rotWithShape="1">
          <a:blip r:embed="rId3">
            <a:alphaModFix/>
          </a:blip>
          <a:srcRect/>
          <a:stretch/>
        </p:blipFill>
        <p:spPr>
          <a:xfrm>
            <a:off x="1142999" y="0"/>
            <a:ext cx="6631463"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5"/>
          <p:cNvPicPr preferRelativeResize="0"/>
          <p:nvPr/>
        </p:nvPicPr>
        <p:blipFill rotWithShape="1">
          <a:blip r:embed="rId3">
            <a:alphaModFix/>
          </a:blip>
          <a:srcRect/>
          <a:stretch/>
        </p:blipFill>
        <p:spPr>
          <a:xfrm>
            <a:off x="1295400" y="76200"/>
            <a:ext cx="6167604" cy="6781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56"/>
          <p:cNvPicPr preferRelativeResize="0"/>
          <p:nvPr/>
        </p:nvPicPr>
        <p:blipFill rotWithShape="1">
          <a:blip r:embed="rId3">
            <a:alphaModFix/>
          </a:blip>
          <a:srcRect/>
          <a:stretch/>
        </p:blipFill>
        <p:spPr>
          <a:xfrm>
            <a:off x="788238" y="1"/>
            <a:ext cx="6603162" cy="673961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0C0"/>
              </a:buClr>
              <a:buFont typeface="Comic Sans MS"/>
              <a:buNone/>
            </a:pPr>
            <a:r>
              <a:rPr lang="en-US" sz="3950" b="1" i="0" u="none" strike="noStrike" cap="none">
                <a:solidFill>
                  <a:srgbClr val="0070C0"/>
                </a:solidFill>
                <a:latin typeface="Comic Sans MS"/>
                <a:ea typeface="Comic Sans MS"/>
                <a:cs typeface="Comic Sans MS"/>
                <a:sym typeface="Comic Sans MS"/>
              </a:rPr>
              <a:t>Feedback Systems</a:t>
            </a:r>
            <a:br>
              <a:rPr lang="en-US" sz="3950" b="1" i="0" u="none" strike="noStrike" cap="none">
                <a:solidFill>
                  <a:srgbClr val="FF0000"/>
                </a:solidFill>
                <a:latin typeface="Comic Sans MS"/>
                <a:ea typeface="Comic Sans MS"/>
                <a:cs typeface="Comic Sans MS"/>
                <a:sym typeface="Comic Sans MS"/>
              </a:rPr>
            </a:br>
            <a:endParaRPr sz="3950" b="0" i="0" u="none" strike="noStrike" cap="none">
              <a:solidFill>
                <a:srgbClr val="FF0000"/>
              </a:solidFill>
              <a:latin typeface="Comic Sans MS"/>
              <a:ea typeface="Comic Sans MS"/>
              <a:cs typeface="Comic Sans MS"/>
              <a:sym typeface="Comic Sans MS"/>
            </a:endParaRPr>
          </a:p>
        </p:txBody>
      </p:sp>
      <p:sp>
        <p:nvSpPr>
          <p:cNvPr id="385" name="Google Shape;385;p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Mechanisms which maintain homeostasis are called </a:t>
            </a:r>
            <a:r>
              <a:rPr lang="en-US" sz="3200" b="0" i="0" u="none" strike="noStrike" cap="none">
                <a:solidFill>
                  <a:srgbClr val="FF0000"/>
                </a:solidFill>
                <a:latin typeface="Comic Sans MS"/>
                <a:ea typeface="Comic Sans MS"/>
                <a:cs typeface="Comic Sans MS"/>
                <a:sym typeface="Comic Sans MS"/>
              </a:rPr>
              <a:t>Feedback Systems or Loops.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There are two types of feedback systems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Negative Feedback</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Positive Feedback</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Negative Feedback</a:t>
            </a:r>
            <a:endParaRPr sz="4400" b="0" i="0" u="none" strike="noStrike" cap="none">
              <a:solidFill>
                <a:schemeClr val="dk1"/>
              </a:solidFill>
              <a:latin typeface="Comic Sans MS"/>
              <a:ea typeface="Comic Sans MS"/>
              <a:cs typeface="Comic Sans MS"/>
              <a:sym typeface="Comic Sans MS"/>
            </a:endParaRPr>
          </a:p>
        </p:txBody>
      </p:sp>
      <p:sp>
        <p:nvSpPr>
          <p:cNvPr id="391" name="Google Shape;391;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Most body systems are regulated by negative feedback.</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Negative feedback </a:t>
            </a:r>
            <a:r>
              <a:rPr lang="en-US" sz="3200" b="0" i="0" u="none" strike="noStrike" cap="none">
                <a:solidFill>
                  <a:schemeClr val="dk1"/>
                </a:solidFill>
                <a:latin typeface="Comic Sans MS"/>
                <a:ea typeface="Comic Sans MS"/>
                <a:cs typeface="Comic Sans MS"/>
                <a:sym typeface="Comic Sans MS"/>
              </a:rPr>
              <a:t>is a mechanism in which the body corrects  a condition that has deviated from the normal range (i.e. increase in body temperature) by correcting the condition.</a:t>
            </a: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Three parts of Negative Feedback</a:t>
            </a:r>
            <a:endParaRPr sz="3950" b="0" i="0" u="none" strike="noStrike" cap="none">
              <a:solidFill>
                <a:schemeClr val="dk1"/>
              </a:solidFill>
              <a:latin typeface="Comic Sans MS"/>
              <a:ea typeface="Comic Sans MS"/>
              <a:cs typeface="Comic Sans MS"/>
              <a:sym typeface="Comic Sans MS"/>
            </a:endParaRPr>
          </a:p>
        </p:txBody>
      </p:sp>
      <p:sp>
        <p:nvSpPr>
          <p:cNvPr id="397" name="Google Shape;397;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1- </a:t>
            </a:r>
            <a:r>
              <a:rPr lang="en-US" sz="2950" b="0" i="0" u="none" strike="noStrike" cap="none">
                <a:solidFill>
                  <a:srgbClr val="FF0000"/>
                </a:solidFill>
                <a:latin typeface="Comic Sans MS"/>
                <a:ea typeface="Comic Sans MS"/>
                <a:cs typeface="Comic Sans MS"/>
                <a:sym typeface="Comic Sans MS"/>
              </a:rPr>
              <a:t>Receptor</a:t>
            </a:r>
            <a:r>
              <a:rPr lang="en-US" sz="2950" b="0" i="0" u="none" strike="noStrike" cap="none">
                <a:solidFill>
                  <a:schemeClr val="dk1"/>
                </a:solidFill>
                <a:latin typeface="Comic Sans MS"/>
                <a:ea typeface="Comic Sans MS"/>
                <a:cs typeface="Comic Sans MS"/>
                <a:sym typeface="Comic Sans MS"/>
              </a:rPr>
              <a:t>:  a sensor that is sensitive to a particular environment change, or stimulus. </a:t>
            </a:r>
            <a:endParaRPr/>
          </a:p>
          <a:p>
            <a:pPr marL="342900" marR="0" lvl="0" indent="-342900" algn="l" rtl="0">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2- </a:t>
            </a:r>
            <a:r>
              <a:rPr lang="en-US" sz="2950" b="0" i="0" u="none" strike="noStrike" cap="none">
                <a:solidFill>
                  <a:srgbClr val="FF0000"/>
                </a:solidFill>
                <a:latin typeface="Comic Sans MS"/>
                <a:ea typeface="Comic Sans MS"/>
                <a:cs typeface="Comic Sans MS"/>
                <a:sym typeface="Comic Sans MS"/>
              </a:rPr>
              <a:t>Control Center</a:t>
            </a:r>
            <a:r>
              <a:rPr lang="en-US" sz="2950" b="0" i="0" u="none" strike="noStrike" cap="none">
                <a:solidFill>
                  <a:schemeClr val="dk1"/>
                </a:solidFill>
                <a:latin typeface="Comic Sans MS"/>
                <a:ea typeface="Comic Sans MS"/>
                <a:cs typeface="Comic Sans MS"/>
                <a:sym typeface="Comic Sans MS"/>
              </a:rPr>
              <a:t>:  a body part, such as the brain, that receives and processes the information supplied by the receptor.</a:t>
            </a:r>
            <a:endParaRPr/>
          </a:p>
          <a:p>
            <a:pPr marL="342900" marR="0" lvl="0" indent="-342900" algn="l" rtl="0">
              <a:spcBef>
                <a:spcPts val="59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3-</a:t>
            </a:r>
            <a:r>
              <a:rPr lang="en-US" sz="2950" b="0" i="0" u="none" strike="noStrike" cap="none">
                <a:solidFill>
                  <a:srgbClr val="FF0000"/>
                </a:solidFill>
                <a:latin typeface="Comic Sans MS"/>
                <a:ea typeface="Comic Sans MS"/>
                <a:cs typeface="Comic Sans MS"/>
                <a:sym typeface="Comic Sans MS"/>
              </a:rPr>
              <a:t>Effector</a:t>
            </a:r>
            <a:r>
              <a:rPr lang="en-US" sz="2950" b="0" i="0" u="none" strike="noStrike" cap="none">
                <a:solidFill>
                  <a:schemeClr val="dk1"/>
                </a:solidFill>
                <a:latin typeface="Comic Sans MS"/>
                <a:ea typeface="Comic Sans MS"/>
                <a:cs typeface="Comic Sans MS"/>
                <a:sym typeface="Comic Sans MS"/>
              </a:rPr>
              <a:t>:  Cell or organ that responds to the commands of the control center and adjusts the body to the corrected condition (homeostasis).</a:t>
            </a:r>
            <a:endParaRPr/>
          </a:p>
          <a:p>
            <a:pPr marL="342900" marR="0" lvl="0" indent="-154940" algn="l" rtl="0">
              <a:spcBef>
                <a:spcPts val="592"/>
              </a:spcBef>
              <a:spcAft>
                <a:spcPts val="0"/>
              </a:spcAft>
              <a:buClr>
                <a:schemeClr val="dk1"/>
              </a:buClr>
              <a:buSzPts val="2960"/>
              <a:buFont typeface="Arial"/>
              <a:buNone/>
            </a:pPr>
            <a:endParaRPr sz="295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60" descr="http://2.bp.blogspot.com/_l0m0eiCV6iE/THc2KfKH8pI/AAAAAAAAAAM/EZqm8HTajBM/s1600/maintaining+normal+limits.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61" descr="http://wps.aw.com/wps/media/tmp/labeling/6923819_dyn.jpg"/>
          <p:cNvPicPr preferRelativeResize="0"/>
          <p:nvPr/>
        </p:nvPicPr>
        <p:blipFill rotWithShape="1">
          <a:blip r:embed="rId3">
            <a:alphaModFix/>
          </a:blip>
          <a:srcRect/>
          <a:stretch/>
        </p:blipFill>
        <p:spPr>
          <a:xfrm>
            <a:off x="1524000" y="990600"/>
            <a:ext cx="5961469" cy="5529264"/>
          </a:xfrm>
          <a:prstGeom prst="rect">
            <a:avLst/>
          </a:prstGeom>
          <a:noFill/>
          <a:ln>
            <a:noFill/>
          </a:ln>
        </p:spPr>
      </p:pic>
      <p:sp>
        <p:nvSpPr>
          <p:cNvPr id="408" name="Google Shape;408;p61"/>
          <p:cNvSpPr txBox="1">
            <a:spLocks noGrp="1"/>
          </p:cNvSpPr>
          <p:nvPr>
            <p:ph type="title"/>
          </p:nvPr>
        </p:nvSpPr>
        <p:spPr>
          <a:xfrm>
            <a:off x="457200" y="274638"/>
            <a:ext cx="8229600" cy="792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200" b="0" i="0" u="none" strike="noStrike" cap="none">
                <a:solidFill>
                  <a:schemeClr val="dk1"/>
                </a:solidFill>
                <a:latin typeface="Comic Sans MS"/>
                <a:ea typeface="Comic Sans MS"/>
                <a:cs typeface="Comic Sans MS"/>
                <a:sym typeface="Comic Sans MS"/>
              </a:rPr>
              <a:t>Negative Feedback: Thermoregulation</a:t>
            </a: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Chemical (Molecular) Level</a:t>
            </a:r>
            <a:endParaRPr sz="4400" b="0" i="0" u="none" strike="noStrike" cap="none">
              <a:solidFill>
                <a:schemeClr val="dk1"/>
              </a:solidFill>
              <a:latin typeface="Comic Sans MS"/>
              <a:ea typeface="Comic Sans MS"/>
              <a:cs typeface="Comic Sans MS"/>
              <a:sym typeface="Comic Sans MS"/>
            </a:endParaRPr>
          </a:p>
        </p:txBody>
      </p:sp>
      <p:sp>
        <p:nvSpPr>
          <p:cNvPr id="118" name="Google Shape;118;p17"/>
          <p:cNvSpPr txBox="1">
            <a:spLocks noGrp="1"/>
          </p:cNvSpPr>
          <p:nvPr>
            <p:ph type="body" idx="1"/>
          </p:nvPr>
        </p:nvSpPr>
        <p:spPr>
          <a:xfrm>
            <a:off x="457200" y="1600201"/>
            <a:ext cx="8229600" cy="2286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t>
            </a:r>
            <a:r>
              <a:rPr lang="en-US" sz="3200" b="0" i="0" u="none" strike="noStrike" cap="none">
                <a:solidFill>
                  <a:srgbClr val="FF0000"/>
                </a:solidFill>
                <a:latin typeface="Comic Sans MS"/>
                <a:ea typeface="Comic Sans MS"/>
                <a:cs typeface="Comic Sans MS"/>
                <a:sym typeface="Comic Sans MS"/>
              </a:rPr>
              <a:t>chemical</a:t>
            </a:r>
            <a:r>
              <a:rPr lang="en-US" sz="3200" b="0" i="0" u="none" strike="noStrike" cap="none">
                <a:solidFill>
                  <a:schemeClr val="dk1"/>
                </a:solidFill>
                <a:latin typeface="Comic Sans MS"/>
                <a:ea typeface="Comic Sans MS"/>
                <a:cs typeface="Comic Sans MS"/>
                <a:sym typeface="Comic Sans MS"/>
              </a:rPr>
              <a:t> or </a:t>
            </a:r>
            <a:r>
              <a:rPr lang="en-US" sz="3200" b="0" i="0" u="none" strike="noStrike" cap="none">
                <a:solidFill>
                  <a:srgbClr val="FF0000"/>
                </a:solidFill>
                <a:latin typeface="Comic Sans MS"/>
                <a:ea typeface="Comic Sans MS"/>
                <a:cs typeface="Comic Sans MS"/>
                <a:sym typeface="Comic Sans MS"/>
              </a:rPr>
              <a:t>molecular</a:t>
            </a:r>
            <a:r>
              <a:rPr lang="en-US" sz="3200" b="0" i="0" u="none" strike="noStrike" cap="none">
                <a:solidFill>
                  <a:schemeClr val="dk1"/>
                </a:solidFill>
                <a:latin typeface="Comic Sans MS"/>
                <a:ea typeface="Comic Sans MS"/>
                <a:cs typeface="Comic Sans MS"/>
                <a:sym typeface="Comic Sans MS"/>
              </a:rPr>
              <a:t> level of organization involves the interactions among atoms as they combine to form molecules.</a:t>
            </a:r>
            <a:endParaRPr sz="3200" b="0" i="0" u="none" strike="noStrike" cap="none">
              <a:solidFill>
                <a:schemeClr val="dk1"/>
              </a:solidFill>
              <a:latin typeface="Comic Sans MS"/>
              <a:ea typeface="Comic Sans MS"/>
              <a:cs typeface="Comic Sans MS"/>
              <a:sym typeface="Comic Sans MS"/>
            </a:endParaRPr>
          </a:p>
        </p:txBody>
      </p:sp>
      <p:pic>
        <p:nvPicPr>
          <p:cNvPr id="119" name="Google Shape;119;p17" descr="http://michelleburden.weebly.com/uploads/1/7/0/0/17006738/4359798_orig.jpg?356"/>
          <p:cNvPicPr preferRelativeResize="0"/>
          <p:nvPr/>
        </p:nvPicPr>
        <p:blipFill rotWithShape="1">
          <a:blip r:embed="rId3">
            <a:alphaModFix/>
          </a:blip>
          <a:srcRect/>
          <a:stretch/>
        </p:blipFill>
        <p:spPr>
          <a:xfrm>
            <a:off x="914400" y="3505200"/>
            <a:ext cx="6435553" cy="3200400"/>
          </a:xfrm>
          <a:prstGeom prst="rect">
            <a:avLst/>
          </a:prstGeom>
          <a:noFill/>
          <a:ln>
            <a:noFill/>
          </a:ln>
        </p:spPr>
      </p:pic>
      <p:sp>
        <p:nvSpPr>
          <p:cNvPr id="120" name="Google Shape;120;p17"/>
          <p:cNvSpPr/>
          <p:nvPr/>
        </p:nvSpPr>
        <p:spPr>
          <a:xfrm>
            <a:off x="533400" y="3886200"/>
            <a:ext cx="1676400" cy="1524000"/>
          </a:xfrm>
          <a:prstGeom prst="ellipse">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Positive Feedback</a:t>
            </a:r>
            <a:endParaRPr sz="4400" b="0" i="0" u="none" strike="noStrike" cap="none">
              <a:solidFill>
                <a:schemeClr val="dk1"/>
              </a:solidFill>
              <a:latin typeface="Comic Sans MS"/>
              <a:ea typeface="Comic Sans MS"/>
              <a:cs typeface="Comic Sans MS"/>
              <a:sym typeface="Comic Sans MS"/>
            </a:endParaRPr>
          </a:p>
        </p:txBody>
      </p:sp>
      <p:sp>
        <p:nvSpPr>
          <p:cNvPr id="414" name="Google Shape;414;p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Positive feedback is a mechanism in which the body makes a deviation from a normal value or condition even greater.</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effects of the stimulus is exaggerated or enhances.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Occurs rarely in healthy individuals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Can be harmful or deadly. </a:t>
            </a: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3"/>
          <p:cNvSpPr txBox="1">
            <a:spLocks noGrp="1"/>
          </p:cNvSpPr>
          <p:nvPr>
            <p:ph type="body" idx="1"/>
          </p:nvPr>
        </p:nvSpPr>
        <p:spPr>
          <a:xfrm>
            <a:off x="457200" y="381001"/>
            <a:ext cx="8229600" cy="2362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Examples of normal positive-feedback mechanisms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Blood clot formation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Labor &amp; Delivery</a:t>
            </a:r>
            <a:endParaRPr sz="2800" b="0" i="0" u="none" strike="noStrike" cap="none">
              <a:solidFill>
                <a:schemeClr val="dk1"/>
              </a:solidFill>
              <a:latin typeface="Comic Sans MS"/>
              <a:ea typeface="Comic Sans MS"/>
              <a:cs typeface="Comic Sans MS"/>
              <a:sym typeface="Comic Sans MS"/>
            </a:endParaRPr>
          </a:p>
        </p:txBody>
      </p:sp>
      <p:pic>
        <p:nvPicPr>
          <p:cNvPr id="420" name="Google Shape;420;p63" descr="http://1.bp.blogspot.com/_l0m0eiCV6iE/THc2rhi1inI/AAAAAAAAAAc/-oCq_3jDInA/s1600/positive+feedback.jpg"/>
          <p:cNvPicPr preferRelativeResize="0"/>
          <p:nvPr/>
        </p:nvPicPr>
        <p:blipFill rotWithShape="1">
          <a:blip r:embed="rId3">
            <a:alphaModFix/>
          </a:blip>
          <a:srcRect/>
          <a:stretch/>
        </p:blipFill>
        <p:spPr>
          <a:xfrm>
            <a:off x="762000" y="3429000"/>
            <a:ext cx="7562850" cy="3219451"/>
          </a:xfrm>
          <a:prstGeom prst="rect">
            <a:avLst/>
          </a:prstGeom>
          <a:noFill/>
          <a:ln>
            <a:noFill/>
          </a:ln>
        </p:spPr>
      </p:pic>
      <p:pic>
        <p:nvPicPr>
          <p:cNvPr id="421" name="Google Shape;421;p63" descr="homeostasis-pregnancy-positive-feedback.jpg"/>
          <p:cNvPicPr preferRelativeResize="0"/>
          <p:nvPr/>
        </p:nvPicPr>
        <p:blipFill rotWithShape="1">
          <a:blip r:embed="rId4">
            <a:alphaModFix/>
          </a:blip>
          <a:srcRect/>
          <a:stretch/>
        </p:blipFill>
        <p:spPr>
          <a:xfrm>
            <a:off x="4800600" y="1066800"/>
            <a:ext cx="4189484" cy="210521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Terminology &amp; Body Plan</a:t>
            </a:r>
            <a:endParaRPr sz="4400" b="0" i="0" u="none" strike="noStrike" cap="none">
              <a:solidFill>
                <a:schemeClr val="dk1"/>
              </a:solidFill>
              <a:latin typeface="Comic Sans MS"/>
              <a:ea typeface="Comic Sans MS"/>
              <a:cs typeface="Comic Sans MS"/>
              <a:sym typeface="Comic Sans MS"/>
            </a:endParaRPr>
          </a:p>
        </p:txBody>
      </p:sp>
      <p:pic>
        <p:nvPicPr>
          <p:cNvPr id="428" name="Google Shape;428;p64" descr="Terminology.JPG"/>
          <p:cNvPicPr preferRelativeResize="0"/>
          <p:nvPr/>
        </p:nvPicPr>
        <p:blipFill rotWithShape="1">
          <a:blip r:embed="rId3">
            <a:alphaModFix/>
          </a:blip>
          <a:srcRect/>
          <a:stretch/>
        </p:blipFill>
        <p:spPr>
          <a:xfrm>
            <a:off x="1324782" y="1524000"/>
            <a:ext cx="6574188" cy="50292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Body Positions</a:t>
            </a:r>
            <a:endParaRPr sz="4400" b="0" i="0" u="none" strike="noStrike" cap="none">
              <a:solidFill>
                <a:schemeClr val="dk1"/>
              </a:solidFill>
              <a:latin typeface="Comic Sans MS"/>
              <a:ea typeface="Comic Sans MS"/>
              <a:cs typeface="Comic Sans MS"/>
              <a:sym typeface="Comic Sans MS"/>
            </a:endParaRPr>
          </a:p>
        </p:txBody>
      </p:sp>
      <p:sp>
        <p:nvSpPr>
          <p:cNvPr id="434" name="Google Shape;434;p65"/>
          <p:cNvSpPr txBox="1">
            <a:spLocks noGrp="1"/>
          </p:cNvSpPr>
          <p:nvPr>
            <p:ph type="body" idx="1"/>
          </p:nvPr>
        </p:nvSpPr>
        <p:spPr>
          <a:xfrm>
            <a:off x="228600" y="1600200"/>
            <a:ext cx="4953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Anatomical position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Standing erect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Face forward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Hands at the sides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Palms facing forward.</a:t>
            </a:r>
            <a:endParaRPr sz="2800" b="0" i="0" u="none" strike="noStrike" cap="none">
              <a:solidFill>
                <a:schemeClr val="dk1"/>
              </a:solidFill>
              <a:latin typeface="Comic Sans MS"/>
              <a:ea typeface="Comic Sans MS"/>
              <a:cs typeface="Comic Sans MS"/>
              <a:sym typeface="Comic Sans MS"/>
            </a:endParaRPr>
          </a:p>
        </p:txBody>
      </p:sp>
      <p:pic>
        <p:nvPicPr>
          <p:cNvPr id="435" name="Google Shape;435;p65" descr="http://scontent.cdninstagram.com/hphotos-xaf1/t51.2885-15/s306x306/e15/11008000_337956336397888_315197033_n.jpg"/>
          <p:cNvPicPr preferRelativeResize="0"/>
          <p:nvPr/>
        </p:nvPicPr>
        <p:blipFill rotWithShape="1">
          <a:blip r:embed="rId3">
            <a:alphaModFix/>
          </a:blip>
          <a:srcRect/>
          <a:stretch/>
        </p:blipFill>
        <p:spPr>
          <a:xfrm>
            <a:off x="5010150" y="1371600"/>
            <a:ext cx="4133850" cy="4133850"/>
          </a:xfrm>
          <a:prstGeom prst="rect">
            <a:avLst/>
          </a:prstGeom>
          <a:noFill/>
          <a:ln>
            <a:noFill/>
          </a:ln>
        </p:spPr>
      </p:pic>
      <p:sp>
        <p:nvSpPr>
          <p:cNvPr id="436" name="Google Shape;436;p65"/>
          <p:cNvSpPr txBox="1"/>
          <p:nvPr/>
        </p:nvSpPr>
        <p:spPr>
          <a:xfrm>
            <a:off x="5410200" y="5715000"/>
            <a:ext cx="118494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omic Sans MS"/>
                <a:ea typeface="Comic Sans MS"/>
                <a:cs typeface="Comic Sans MS"/>
                <a:sym typeface="Comic Sans MS"/>
              </a:rPr>
              <a:t>posterior</a:t>
            </a:r>
            <a:endParaRPr sz="1800" b="0" i="0" u="none" strike="noStrike" cap="none">
              <a:solidFill>
                <a:schemeClr val="dk1"/>
              </a:solidFill>
              <a:latin typeface="Comic Sans MS"/>
              <a:ea typeface="Comic Sans MS"/>
              <a:cs typeface="Comic Sans MS"/>
              <a:sym typeface="Comic Sans MS"/>
            </a:endParaRPr>
          </a:p>
        </p:txBody>
      </p:sp>
      <p:sp>
        <p:nvSpPr>
          <p:cNvPr id="437" name="Google Shape;437;p65"/>
          <p:cNvSpPr txBox="1"/>
          <p:nvPr/>
        </p:nvSpPr>
        <p:spPr>
          <a:xfrm>
            <a:off x="7315200" y="5715000"/>
            <a:ext cx="10663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omic Sans MS"/>
                <a:ea typeface="Comic Sans MS"/>
                <a:cs typeface="Comic Sans MS"/>
                <a:sym typeface="Comic Sans MS"/>
              </a:rPr>
              <a:t>anterior</a:t>
            </a:r>
            <a:endParaRPr sz="1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6"/>
          <p:cNvSpPr txBox="1">
            <a:spLocks noGrp="1"/>
          </p:cNvSpPr>
          <p:nvPr>
            <p:ph type="title"/>
          </p:nvPr>
        </p:nvSpPr>
        <p:spPr>
          <a:xfrm>
            <a:off x="457200" y="274638"/>
            <a:ext cx="8229600"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Body Positions</a:t>
            </a:r>
            <a:endParaRPr sz="4400" b="0" i="0" u="none" strike="noStrike" cap="none">
              <a:solidFill>
                <a:schemeClr val="dk1"/>
              </a:solidFill>
              <a:latin typeface="Comic Sans MS"/>
              <a:ea typeface="Comic Sans MS"/>
              <a:cs typeface="Comic Sans MS"/>
              <a:sym typeface="Comic Sans MS"/>
            </a:endParaRPr>
          </a:p>
        </p:txBody>
      </p:sp>
      <p:sp>
        <p:nvSpPr>
          <p:cNvPr id="443" name="Google Shape;443;p66"/>
          <p:cNvSpPr txBox="1">
            <a:spLocks noGrp="1"/>
          </p:cNvSpPr>
          <p:nvPr>
            <p:ph type="body" idx="1"/>
          </p:nvPr>
        </p:nvSpPr>
        <p:spPr>
          <a:xfrm>
            <a:off x="381000" y="1219200"/>
            <a:ext cx="8305800" cy="4906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Supine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Lying face upward</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Prone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Lying face downward</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a:p>
            <a:pPr marL="342900" marR="0" lvl="0" indent="-342900" algn="l" rtl="0">
              <a:spcBef>
                <a:spcPts val="640"/>
              </a:spcBef>
              <a:spcAft>
                <a:spcPts val="0"/>
              </a:spcAft>
              <a:buClr>
                <a:schemeClr val="dk1"/>
              </a:buClr>
              <a:buFont typeface="Arial"/>
              <a:buNone/>
            </a:pPr>
            <a:r>
              <a:rPr lang="en-US" sz="3200" b="0" i="0" u="none" strike="noStrike" cap="none">
                <a:solidFill>
                  <a:schemeClr val="dk1"/>
                </a:solidFill>
                <a:latin typeface="Comic Sans MS"/>
                <a:ea typeface="Comic Sans MS"/>
                <a:cs typeface="Comic Sans MS"/>
                <a:sym typeface="Comic Sans MS"/>
              </a:rPr>
              <a:t>		</a:t>
            </a:r>
            <a:endParaRPr sz="3200" b="0" i="0" u="none" strike="noStrike" cap="none">
              <a:solidFill>
                <a:schemeClr val="dk1"/>
              </a:solidFill>
              <a:latin typeface="Comic Sans MS"/>
              <a:ea typeface="Comic Sans MS"/>
              <a:cs typeface="Comic Sans MS"/>
              <a:sym typeface="Comic Sans MS"/>
            </a:endParaRPr>
          </a:p>
        </p:txBody>
      </p:sp>
      <p:pic>
        <p:nvPicPr>
          <p:cNvPr id="444" name="Google Shape;444;p66" descr="http://upload.wikimedia.org/wikipedia/commons/7/7c/Supine_and_prone_2012-02-20.jpg"/>
          <p:cNvPicPr preferRelativeResize="0"/>
          <p:nvPr/>
        </p:nvPicPr>
        <p:blipFill rotWithShape="1">
          <a:blip r:embed="rId3">
            <a:alphaModFix/>
          </a:blip>
          <a:srcRect/>
          <a:stretch/>
        </p:blipFill>
        <p:spPr>
          <a:xfrm>
            <a:off x="382246" y="3614645"/>
            <a:ext cx="7542554" cy="293855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Directional Terms</a:t>
            </a:r>
            <a:endParaRPr sz="4400" b="0" i="0" u="none" strike="noStrike" cap="none">
              <a:solidFill>
                <a:schemeClr val="dk1"/>
              </a:solidFill>
              <a:latin typeface="Comic Sans MS"/>
              <a:ea typeface="Comic Sans MS"/>
              <a:cs typeface="Comic Sans MS"/>
              <a:sym typeface="Comic Sans MS"/>
            </a:endParaRPr>
          </a:p>
        </p:txBody>
      </p:sp>
      <p:sp>
        <p:nvSpPr>
          <p:cNvPr id="450" name="Google Shape;450;p67"/>
          <p:cNvSpPr txBox="1">
            <a:spLocks noGrp="1"/>
          </p:cNvSpPr>
          <p:nvPr>
            <p:ph type="body" idx="1"/>
          </p:nvPr>
        </p:nvSpPr>
        <p:spPr>
          <a:xfrm>
            <a:off x="2438400" y="1447800"/>
            <a:ext cx="6248400" cy="45719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Directional terms describe parts of the body relative to each other in the anatomical position.</a:t>
            </a:r>
            <a:endParaRPr/>
          </a:p>
          <a:p>
            <a:pPr marL="742950" marR="0" lvl="1" indent="-285750" algn="l" rtl="0">
              <a:lnSpc>
                <a:spcPct val="80000"/>
              </a:lnSpc>
              <a:spcBef>
                <a:spcPts val="610"/>
              </a:spcBef>
              <a:spcAft>
                <a:spcPts val="0"/>
              </a:spcAft>
              <a:buClr>
                <a:srgbClr val="FF0000"/>
              </a:buClr>
              <a:buSzPts val="3050"/>
              <a:buFont typeface="Arial"/>
              <a:buChar char="–"/>
            </a:pPr>
            <a:r>
              <a:rPr lang="en-US" sz="3050" b="0" i="0" u="none" strike="noStrike" cap="none">
                <a:solidFill>
                  <a:srgbClr val="FF0000"/>
                </a:solidFill>
                <a:latin typeface="Comic Sans MS"/>
                <a:ea typeface="Comic Sans MS"/>
                <a:cs typeface="Comic Sans MS"/>
                <a:sym typeface="Comic Sans MS"/>
              </a:rPr>
              <a:t>Superior</a:t>
            </a:r>
            <a:r>
              <a:rPr lang="en-US" sz="3050" b="0" i="0" u="none" strike="noStrike" cap="none">
                <a:solidFill>
                  <a:schemeClr val="dk1"/>
                </a:solidFill>
                <a:latin typeface="Comic Sans MS"/>
                <a:ea typeface="Comic Sans MS"/>
                <a:cs typeface="Comic Sans MS"/>
                <a:sym typeface="Comic Sans MS"/>
              </a:rPr>
              <a:t> is above</a:t>
            </a:r>
            <a:endParaRPr/>
          </a:p>
          <a:p>
            <a:pPr marL="742950" marR="0" lvl="1" indent="-285750" algn="l" rtl="0">
              <a:lnSpc>
                <a:spcPct val="80000"/>
              </a:lnSpc>
              <a:spcBef>
                <a:spcPts val="610"/>
              </a:spcBef>
              <a:spcAft>
                <a:spcPts val="0"/>
              </a:spcAft>
              <a:buClr>
                <a:schemeClr val="dk1"/>
              </a:buClr>
              <a:buFont typeface="Arial"/>
              <a:buNone/>
            </a:pPr>
            <a:r>
              <a:rPr lang="en-US" sz="3050" b="0" i="0" u="none" strike="noStrike" cap="none">
                <a:solidFill>
                  <a:schemeClr val="dk1"/>
                </a:solidFill>
                <a:latin typeface="Comic Sans MS"/>
                <a:ea typeface="Comic Sans MS"/>
                <a:cs typeface="Comic Sans MS"/>
                <a:sym typeface="Comic Sans MS"/>
              </a:rPr>
              <a:t>	</a:t>
            </a:r>
            <a:r>
              <a:rPr lang="en-US" sz="3050" b="0" i="1" u="none" strike="noStrike" cap="none">
                <a:solidFill>
                  <a:srgbClr val="00B0F0"/>
                </a:solidFill>
                <a:latin typeface="Comic Sans MS"/>
                <a:ea typeface="Comic Sans MS"/>
                <a:cs typeface="Comic Sans MS"/>
                <a:sym typeface="Comic Sans MS"/>
              </a:rPr>
              <a:t>Your brain is superior to your heart</a:t>
            </a:r>
            <a:endParaRPr/>
          </a:p>
          <a:p>
            <a:pPr marL="742950" marR="0" lvl="1" indent="-285750" algn="l" rtl="0">
              <a:lnSpc>
                <a:spcPct val="80000"/>
              </a:lnSpc>
              <a:spcBef>
                <a:spcPts val="610"/>
              </a:spcBef>
              <a:spcAft>
                <a:spcPts val="0"/>
              </a:spcAft>
              <a:buClr>
                <a:srgbClr val="FF0000"/>
              </a:buClr>
              <a:buSzPts val="3050"/>
              <a:buFont typeface="Arial"/>
              <a:buChar char="–"/>
            </a:pPr>
            <a:r>
              <a:rPr lang="en-US" sz="3050" b="0" i="0" u="none" strike="noStrike" cap="none">
                <a:solidFill>
                  <a:srgbClr val="FF0000"/>
                </a:solidFill>
                <a:latin typeface="Comic Sans MS"/>
                <a:ea typeface="Comic Sans MS"/>
                <a:cs typeface="Comic Sans MS"/>
                <a:sym typeface="Comic Sans MS"/>
              </a:rPr>
              <a:t>Inferior</a:t>
            </a:r>
            <a:r>
              <a:rPr lang="en-US" sz="3050" b="0" i="0" u="none" strike="noStrike" cap="none">
                <a:solidFill>
                  <a:schemeClr val="dk1"/>
                </a:solidFill>
                <a:latin typeface="Comic Sans MS"/>
                <a:ea typeface="Comic Sans MS"/>
                <a:cs typeface="Comic Sans MS"/>
                <a:sym typeface="Comic Sans MS"/>
              </a:rPr>
              <a:t> is below</a:t>
            </a:r>
            <a:endParaRPr/>
          </a:p>
          <a:p>
            <a:pPr marL="742950" marR="0" lvl="1" indent="-285750" algn="l" rtl="0">
              <a:lnSpc>
                <a:spcPct val="80000"/>
              </a:lnSpc>
              <a:spcBef>
                <a:spcPts val="610"/>
              </a:spcBef>
              <a:spcAft>
                <a:spcPts val="0"/>
              </a:spcAft>
              <a:buClr>
                <a:schemeClr val="dk1"/>
              </a:buClr>
              <a:buFont typeface="Arial"/>
              <a:buNone/>
            </a:pPr>
            <a:r>
              <a:rPr lang="en-US" sz="3050" b="0" i="0" u="none" strike="noStrike" cap="none">
                <a:solidFill>
                  <a:schemeClr val="dk1"/>
                </a:solidFill>
                <a:latin typeface="Comic Sans MS"/>
                <a:ea typeface="Comic Sans MS"/>
                <a:cs typeface="Comic Sans MS"/>
                <a:sym typeface="Comic Sans MS"/>
              </a:rPr>
              <a:t>  </a:t>
            </a:r>
            <a:r>
              <a:rPr lang="en-US" sz="3050" b="0" i="1" u="none" strike="noStrike" cap="none">
                <a:solidFill>
                  <a:srgbClr val="00B0F0"/>
                </a:solidFill>
                <a:latin typeface="Comic Sans MS"/>
                <a:ea typeface="Comic Sans MS"/>
                <a:cs typeface="Comic Sans MS"/>
                <a:sym typeface="Comic Sans MS"/>
              </a:rPr>
              <a:t>Your kidneys are inferior to your lungs</a:t>
            </a:r>
            <a:endParaRPr/>
          </a:p>
          <a:p>
            <a:pPr marL="342900" marR="0" lvl="0" indent="-342900" algn="l" rtl="0">
              <a:lnSpc>
                <a:spcPct val="80000"/>
              </a:lnSpc>
              <a:spcBef>
                <a:spcPts val="592"/>
              </a:spcBef>
              <a:spcAft>
                <a:spcPts val="0"/>
              </a:spcAft>
              <a:buClr>
                <a:schemeClr val="dk1"/>
              </a:buClr>
              <a:buFont typeface="Arial"/>
              <a:buNone/>
            </a:pPr>
            <a:endParaRPr sz="2950" b="0" i="0" u="none" strike="noStrike" cap="none">
              <a:solidFill>
                <a:schemeClr val="dk1"/>
              </a:solidFill>
              <a:latin typeface="Comic Sans MS"/>
              <a:ea typeface="Comic Sans MS"/>
              <a:cs typeface="Comic Sans MS"/>
              <a:sym typeface="Comic Sans MS"/>
            </a:endParaRPr>
          </a:p>
        </p:txBody>
      </p:sp>
      <p:pic>
        <p:nvPicPr>
          <p:cNvPr id="451" name="Google Shape;451;p67"/>
          <p:cNvPicPr preferRelativeResize="0"/>
          <p:nvPr/>
        </p:nvPicPr>
        <p:blipFill rotWithShape="1">
          <a:blip r:embed="rId3">
            <a:alphaModFix/>
          </a:blip>
          <a:srcRect/>
          <a:stretch/>
        </p:blipFill>
        <p:spPr>
          <a:xfrm>
            <a:off x="0" y="1143000"/>
            <a:ext cx="2540000" cy="5067300"/>
          </a:xfrm>
          <a:prstGeom prst="rect">
            <a:avLst/>
          </a:prstGeom>
          <a:noFill/>
          <a:ln w="9525" cap="flat" cmpd="sng">
            <a:solidFill>
              <a:schemeClr val="dk1"/>
            </a:solidFill>
            <a:prstDash val="solid"/>
            <a:miter lim="8000"/>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Directional Terms</a:t>
            </a:r>
            <a:endParaRPr sz="4400" b="0" i="0" u="none" strike="noStrike" cap="none">
              <a:solidFill>
                <a:schemeClr val="dk1"/>
              </a:solidFill>
              <a:latin typeface="Comic Sans MS"/>
              <a:ea typeface="Comic Sans MS"/>
              <a:cs typeface="Comic Sans MS"/>
              <a:sym typeface="Comic Sans MS"/>
            </a:endParaRPr>
          </a:p>
        </p:txBody>
      </p:sp>
      <p:sp>
        <p:nvSpPr>
          <p:cNvPr id="457" name="Google Shape;457;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1" indent="-114300" algn="l" rtl="0">
              <a:spcBef>
                <a:spcPts val="0"/>
              </a:spcBef>
              <a:spcAft>
                <a:spcPts val="0"/>
              </a:spcAft>
              <a:buClr>
                <a:schemeClr val="dk1"/>
              </a:buClr>
              <a:buSzPts val="3600"/>
              <a:buFont typeface="Arial"/>
              <a:buNone/>
            </a:pPr>
            <a:endParaRPr sz="3600" b="1" i="0" u="none" strike="noStrike" cap="none">
              <a:solidFill>
                <a:schemeClr val="dk1"/>
              </a:solidFill>
              <a:latin typeface="Questrial"/>
              <a:ea typeface="Questrial"/>
              <a:cs typeface="Questrial"/>
              <a:sym typeface="Questria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sp>
        <p:nvSpPr>
          <p:cNvPr id="458" name="Google Shape;458;p68"/>
          <p:cNvSpPr/>
          <p:nvPr/>
        </p:nvSpPr>
        <p:spPr>
          <a:xfrm>
            <a:off x="533400" y="1859340"/>
            <a:ext cx="5486400" cy="4154984"/>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3300" b="0" i="0" u="none" strike="noStrike" cap="none">
                <a:solidFill>
                  <a:srgbClr val="FF0000"/>
                </a:solidFill>
                <a:latin typeface="Comic Sans MS"/>
                <a:ea typeface="Comic Sans MS"/>
                <a:cs typeface="Comic Sans MS"/>
                <a:sym typeface="Comic Sans MS"/>
              </a:rPr>
              <a:t>-Anterior</a:t>
            </a:r>
            <a:r>
              <a:rPr lang="en-US" sz="3300" b="0" i="0" u="none" strike="noStrike" cap="none">
                <a:solidFill>
                  <a:schemeClr val="dk1"/>
                </a:solidFill>
                <a:latin typeface="Comic Sans MS"/>
                <a:ea typeface="Comic Sans MS"/>
                <a:cs typeface="Comic Sans MS"/>
                <a:sym typeface="Comic Sans MS"/>
              </a:rPr>
              <a:t> or ventral refers to the front</a:t>
            </a:r>
            <a:endParaRPr/>
          </a:p>
          <a:p>
            <a:pPr marL="457200" marR="0" lvl="1" indent="0" algn="l" rtl="0">
              <a:spcBef>
                <a:spcPts val="0"/>
              </a:spcBef>
              <a:spcAft>
                <a:spcPts val="0"/>
              </a:spcAft>
              <a:buNone/>
            </a:pPr>
            <a:r>
              <a:rPr lang="en-US" sz="3300" b="0" i="1" u="none" strike="noStrike" cap="none">
                <a:solidFill>
                  <a:srgbClr val="00B0F0"/>
                </a:solidFill>
                <a:latin typeface="Comic Sans MS"/>
                <a:ea typeface="Comic Sans MS"/>
                <a:cs typeface="Comic Sans MS"/>
                <a:sym typeface="Comic Sans MS"/>
              </a:rPr>
              <a:t>Your nose is anterior to your ears</a:t>
            </a:r>
            <a:endParaRPr/>
          </a:p>
          <a:p>
            <a:pPr marL="457200" marR="0" lvl="1" indent="0" algn="l" rtl="0">
              <a:spcBef>
                <a:spcPts val="0"/>
              </a:spcBef>
              <a:spcAft>
                <a:spcPts val="0"/>
              </a:spcAft>
              <a:buNone/>
            </a:pPr>
            <a:r>
              <a:rPr lang="en-US" sz="3300" b="0" i="0" u="none" strike="noStrike" cap="none">
                <a:solidFill>
                  <a:srgbClr val="FF0000"/>
                </a:solidFill>
                <a:latin typeface="Comic Sans MS"/>
                <a:ea typeface="Comic Sans MS"/>
                <a:cs typeface="Comic Sans MS"/>
                <a:sym typeface="Comic Sans MS"/>
              </a:rPr>
              <a:t>-Posterior</a:t>
            </a:r>
            <a:r>
              <a:rPr lang="en-US" sz="3300" b="0" i="0" u="none" strike="noStrike" cap="none">
                <a:solidFill>
                  <a:schemeClr val="dk1"/>
                </a:solidFill>
                <a:latin typeface="Comic Sans MS"/>
                <a:ea typeface="Comic Sans MS"/>
                <a:cs typeface="Comic Sans MS"/>
                <a:sym typeface="Comic Sans MS"/>
              </a:rPr>
              <a:t> or dorsal refers to the back</a:t>
            </a:r>
            <a:endParaRPr/>
          </a:p>
          <a:p>
            <a:pPr marL="457200" marR="0" lvl="1" indent="0" algn="l" rtl="0">
              <a:spcBef>
                <a:spcPts val="0"/>
              </a:spcBef>
              <a:spcAft>
                <a:spcPts val="0"/>
              </a:spcAft>
              <a:buNone/>
            </a:pPr>
            <a:r>
              <a:rPr lang="en-US" sz="3300" b="0" i="1" u="none" strike="noStrike" cap="none">
                <a:solidFill>
                  <a:srgbClr val="00B0F0"/>
                </a:solidFill>
                <a:latin typeface="Comic Sans MS"/>
                <a:ea typeface="Comic Sans MS"/>
                <a:cs typeface="Comic Sans MS"/>
                <a:sym typeface="Comic Sans MS"/>
              </a:rPr>
              <a:t>Your ears are posterior to your nose</a:t>
            </a:r>
            <a:endParaRPr/>
          </a:p>
        </p:txBody>
      </p:sp>
      <p:pic>
        <p:nvPicPr>
          <p:cNvPr id="459" name="Google Shape;459;p68"/>
          <p:cNvPicPr preferRelativeResize="0"/>
          <p:nvPr/>
        </p:nvPicPr>
        <p:blipFill rotWithShape="1">
          <a:blip r:embed="rId3">
            <a:alphaModFix/>
          </a:blip>
          <a:srcRect/>
          <a:stretch/>
        </p:blipFill>
        <p:spPr>
          <a:xfrm>
            <a:off x="5867400" y="2209800"/>
            <a:ext cx="3086100" cy="3810000"/>
          </a:xfrm>
          <a:prstGeom prst="rect">
            <a:avLst/>
          </a:prstGeom>
          <a:noFill/>
          <a:ln w="9525" cap="flat" cmpd="sng">
            <a:solidFill>
              <a:schemeClr val="dk1"/>
            </a:solidFill>
            <a:prstDash val="solid"/>
            <a:miter lim="8000"/>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Directional Terms</a:t>
            </a:r>
            <a:endParaRPr sz="4400" b="0" i="0" u="none" strike="noStrike" cap="none">
              <a:solidFill>
                <a:schemeClr val="dk1"/>
              </a:solidFill>
              <a:latin typeface="Comic Sans MS"/>
              <a:ea typeface="Comic Sans MS"/>
              <a:cs typeface="Comic Sans MS"/>
              <a:sym typeface="Comic Sans MS"/>
            </a:endParaRPr>
          </a:p>
        </p:txBody>
      </p:sp>
      <p:sp>
        <p:nvSpPr>
          <p:cNvPr id="465" name="Google Shape;465;p69"/>
          <p:cNvSpPr txBox="1">
            <a:spLocks noGrp="1"/>
          </p:cNvSpPr>
          <p:nvPr>
            <p:ph type="body" idx="1"/>
          </p:nvPr>
        </p:nvSpPr>
        <p:spPr>
          <a:xfrm>
            <a:off x="2667000" y="1600200"/>
            <a:ext cx="6019800" cy="4525963"/>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rgbClr val="FF0000"/>
              </a:buClr>
              <a:buSzPts val="2600"/>
              <a:buFont typeface="Arial"/>
              <a:buChar char="–"/>
            </a:pPr>
            <a:r>
              <a:rPr lang="en-US" sz="2600" b="0" i="0" u="none" strike="noStrike" cap="none">
                <a:solidFill>
                  <a:srgbClr val="FF0000"/>
                </a:solidFill>
                <a:latin typeface="Comic Sans MS"/>
                <a:ea typeface="Comic Sans MS"/>
                <a:cs typeface="Comic Sans MS"/>
                <a:sym typeface="Comic Sans MS"/>
              </a:rPr>
              <a:t>Proximal</a:t>
            </a:r>
            <a:r>
              <a:rPr lang="en-US" sz="2600" b="0" i="0" u="none" strike="noStrike" cap="none">
                <a:solidFill>
                  <a:schemeClr val="dk1"/>
                </a:solidFill>
                <a:latin typeface="Comic Sans MS"/>
                <a:ea typeface="Comic Sans MS"/>
                <a:cs typeface="Comic Sans MS"/>
                <a:sym typeface="Comic Sans MS"/>
              </a:rPr>
              <a:t> means nearest an attached base</a:t>
            </a:r>
            <a:endParaRPr/>
          </a:p>
          <a:p>
            <a:pPr marL="742950" marR="0" lvl="1" indent="-285750" algn="l" rtl="0">
              <a:spcBef>
                <a:spcPts val="520"/>
              </a:spcBef>
              <a:spcAft>
                <a:spcPts val="0"/>
              </a:spcAft>
              <a:buClr>
                <a:srgbClr val="00B0F0"/>
              </a:buClr>
              <a:buFont typeface="Arial"/>
              <a:buNone/>
            </a:pPr>
            <a:r>
              <a:rPr lang="en-US" sz="2600" b="0" i="1" u="none" strike="noStrike" cap="none">
                <a:solidFill>
                  <a:srgbClr val="00B0F0"/>
                </a:solidFill>
                <a:latin typeface="Comic Sans MS"/>
                <a:ea typeface="Comic Sans MS"/>
                <a:cs typeface="Comic Sans MS"/>
                <a:sym typeface="Comic Sans MS"/>
              </a:rPr>
              <a:t>Your shoulder is proximal to your elbow</a:t>
            </a:r>
            <a:endParaRPr/>
          </a:p>
          <a:p>
            <a:pPr marL="742950" marR="0" lvl="1" indent="-285750" algn="l" rtl="0">
              <a:spcBef>
                <a:spcPts val="520"/>
              </a:spcBef>
              <a:spcAft>
                <a:spcPts val="0"/>
              </a:spcAft>
              <a:buClr>
                <a:srgbClr val="00B0F0"/>
              </a:buClr>
              <a:buFont typeface="Arial"/>
              <a:buNone/>
            </a:pPr>
            <a:r>
              <a:rPr lang="en-US" sz="2600" b="0" i="1" u="none" strike="noStrike" cap="none">
                <a:solidFill>
                  <a:srgbClr val="00B0F0"/>
                </a:solidFill>
                <a:latin typeface="Comic Sans MS"/>
                <a:ea typeface="Comic Sans MS"/>
                <a:cs typeface="Comic Sans MS"/>
                <a:sym typeface="Comic Sans MS"/>
              </a:rPr>
              <a:t>Your hip is proximal to your knee</a:t>
            </a:r>
            <a:endParaRPr/>
          </a:p>
          <a:p>
            <a:pPr marL="742950" marR="0" lvl="1" indent="-285750" algn="l" rtl="0">
              <a:spcBef>
                <a:spcPts val="520"/>
              </a:spcBef>
              <a:spcAft>
                <a:spcPts val="0"/>
              </a:spcAft>
              <a:buClr>
                <a:srgbClr val="FF0000"/>
              </a:buClr>
              <a:buSzPts val="2600"/>
              <a:buFont typeface="Arial"/>
              <a:buChar char="–"/>
            </a:pPr>
            <a:r>
              <a:rPr lang="en-US" sz="2600" b="0" i="0" u="none" strike="noStrike" cap="none">
                <a:solidFill>
                  <a:srgbClr val="FF0000"/>
                </a:solidFill>
                <a:latin typeface="Comic Sans MS"/>
                <a:ea typeface="Comic Sans MS"/>
                <a:cs typeface="Comic Sans MS"/>
                <a:sym typeface="Comic Sans MS"/>
              </a:rPr>
              <a:t>Distal</a:t>
            </a:r>
            <a:r>
              <a:rPr lang="en-US" sz="2600" b="0" i="0" u="none" strike="noStrike" cap="none">
                <a:solidFill>
                  <a:schemeClr val="dk1"/>
                </a:solidFill>
                <a:latin typeface="Comic Sans MS"/>
                <a:ea typeface="Comic Sans MS"/>
                <a:cs typeface="Comic Sans MS"/>
                <a:sym typeface="Comic Sans MS"/>
              </a:rPr>
              <a:t> means away from an attached base</a:t>
            </a:r>
            <a:endParaRPr/>
          </a:p>
          <a:p>
            <a:pPr marL="742950" marR="0" lvl="1" indent="-285750" algn="l" rtl="0">
              <a:spcBef>
                <a:spcPts val="520"/>
              </a:spcBef>
              <a:spcAft>
                <a:spcPts val="0"/>
              </a:spcAft>
              <a:buClr>
                <a:srgbClr val="00B0F0"/>
              </a:buClr>
              <a:buFont typeface="Arial"/>
              <a:buNone/>
            </a:pPr>
            <a:r>
              <a:rPr lang="en-US" sz="2600" b="0" i="1" u="none" strike="noStrike" cap="none">
                <a:solidFill>
                  <a:srgbClr val="00B0F0"/>
                </a:solidFill>
                <a:latin typeface="Comic Sans MS"/>
                <a:ea typeface="Comic Sans MS"/>
                <a:cs typeface="Comic Sans MS"/>
                <a:sym typeface="Comic Sans MS"/>
              </a:rPr>
              <a:t>Your wrist is distal to your shoulder</a:t>
            </a:r>
            <a:endParaRPr/>
          </a:p>
          <a:p>
            <a:pPr marL="742950" marR="0" lvl="1" indent="-285750" algn="l" rtl="0">
              <a:spcBef>
                <a:spcPts val="520"/>
              </a:spcBef>
              <a:spcAft>
                <a:spcPts val="0"/>
              </a:spcAft>
              <a:buClr>
                <a:srgbClr val="00B0F0"/>
              </a:buClr>
              <a:buFont typeface="Arial"/>
              <a:buNone/>
            </a:pPr>
            <a:r>
              <a:rPr lang="en-US" sz="2600" b="0" i="1" u="none" strike="noStrike" cap="none">
                <a:solidFill>
                  <a:srgbClr val="00B0F0"/>
                </a:solidFill>
                <a:latin typeface="Comic Sans MS"/>
                <a:ea typeface="Comic Sans MS"/>
                <a:cs typeface="Comic Sans MS"/>
                <a:sym typeface="Comic Sans MS"/>
              </a:rPr>
              <a:t>Your ankle is distal to your hip</a:t>
            </a:r>
            <a:endParaRPr/>
          </a:p>
        </p:txBody>
      </p:sp>
      <p:pic>
        <p:nvPicPr>
          <p:cNvPr id="466" name="Google Shape;466;p69"/>
          <p:cNvPicPr preferRelativeResize="0"/>
          <p:nvPr/>
        </p:nvPicPr>
        <p:blipFill rotWithShape="1">
          <a:blip r:embed="rId3">
            <a:alphaModFix/>
          </a:blip>
          <a:srcRect/>
          <a:stretch/>
        </p:blipFill>
        <p:spPr>
          <a:xfrm>
            <a:off x="228600" y="1472605"/>
            <a:ext cx="2819400" cy="4369395"/>
          </a:xfrm>
          <a:prstGeom prst="rect">
            <a:avLst/>
          </a:prstGeom>
          <a:noFill/>
          <a:ln w="9525" cap="flat" cmpd="sng">
            <a:solidFill>
              <a:schemeClr val="dk1"/>
            </a:solidFill>
            <a:prstDash val="solid"/>
            <a:miter lim="8000"/>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Directional Terms</a:t>
            </a:r>
            <a:endParaRPr sz="4400" b="0" i="0" u="none" strike="noStrike" cap="none">
              <a:solidFill>
                <a:schemeClr val="dk1"/>
              </a:solidFill>
              <a:latin typeface="Comic Sans MS"/>
              <a:ea typeface="Comic Sans MS"/>
              <a:cs typeface="Comic Sans MS"/>
              <a:sym typeface="Comic Sans MS"/>
            </a:endParaRPr>
          </a:p>
        </p:txBody>
      </p:sp>
      <p:sp>
        <p:nvSpPr>
          <p:cNvPr id="472" name="Google Shape;472;p70"/>
          <p:cNvSpPr txBox="1">
            <a:spLocks noGrp="1"/>
          </p:cNvSpPr>
          <p:nvPr>
            <p:ph type="body" idx="1"/>
          </p:nvPr>
        </p:nvSpPr>
        <p:spPr>
          <a:xfrm>
            <a:off x="457200" y="1600200"/>
            <a:ext cx="5715000" cy="4525963"/>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rgbClr val="FF0000"/>
              </a:buClr>
              <a:buSzPts val="2800"/>
              <a:buFont typeface="Arial"/>
              <a:buChar char="–"/>
            </a:pPr>
            <a:r>
              <a:rPr lang="en-US" sz="2800" b="0" i="0" u="none" strike="noStrike" cap="none">
                <a:solidFill>
                  <a:srgbClr val="FF0000"/>
                </a:solidFill>
                <a:latin typeface="Comic Sans MS"/>
                <a:ea typeface="Comic Sans MS"/>
                <a:cs typeface="Comic Sans MS"/>
                <a:sym typeface="Comic Sans MS"/>
              </a:rPr>
              <a:t>Medial</a:t>
            </a:r>
            <a:r>
              <a:rPr lang="en-US" sz="2800" b="0" i="0" u="none" strike="noStrike" cap="none">
                <a:solidFill>
                  <a:schemeClr val="dk1"/>
                </a:solidFill>
                <a:latin typeface="Comic Sans MS"/>
                <a:ea typeface="Comic Sans MS"/>
                <a:cs typeface="Comic Sans MS"/>
                <a:sym typeface="Comic Sans MS"/>
              </a:rPr>
              <a:t> means toward the midline</a:t>
            </a:r>
            <a:endParaRPr/>
          </a:p>
          <a:p>
            <a:pPr marL="742950" marR="0" lvl="1" indent="-285750" algn="l" rtl="0">
              <a:spcBef>
                <a:spcPts val="560"/>
              </a:spcBef>
              <a:spcAft>
                <a:spcPts val="0"/>
              </a:spcAft>
              <a:buClr>
                <a:srgbClr val="00B0F0"/>
              </a:buClr>
              <a:buFont typeface="Arial"/>
              <a:buNone/>
            </a:pPr>
            <a:r>
              <a:rPr lang="en-US" sz="2800" b="0" i="1" u="none" strike="noStrike" cap="none">
                <a:solidFill>
                  <a:srgbClr val="00B0F0"/>
                </a:solidFill>
                <a:latin typeface="Comic Sans MS"/>
                <a:ea typeface="Comic Sans MS"/>
                <a:cs typeface="Comic Sans MS"/>
                <a:sym typeface="Comic Sans MS"/>
              </a:rPr>
              <a:t>Your heart is medial to your lungs</a:t>
            </a:r>
            <a:endParaRPr/>
          </a:p>
          <a:p>
            <a:pPr marL="742950" marR="0" lvl="1" indent="-285750" algn="l" rtl="0">
              <a:spcBef>
                <a:spcPts val="560"/>
              </a:spcBef>
              <a:spcAft>
                <a:spcPts val="0"/>
              </a:spcAft>
              <a:buClr>
                <a:srgbClr val="FF0000"/>
              </a:buClr>
              <a:buSzPts val="2800"/>
              <a:buFont typeface="Arial"/>
              <a:buChar char="–"/>
            </a:pPr>
            <a:r>
              <a:rPr lang="en-US" sz="2800" b="0" i="0" u="none" strike="noStrike" cap="none">
                <a:solidFill>
                  <a:srgbClr val="FF0000"/>
                </a:solidFill>
                <a:latin typeface="Comic Sans MS"/>
                <a:ea typeface="Comic Sans MS"/>
                <a:cs typeface="Comic Sans MS"/>
                <a:sym typeface="Comic Sans MS"/>
              </a:rPr>
              <a:t>Lateral</a:t>
            </a:r>
            <a:r>
              <a:rPr lang="en-US" sz="2800" b="0" i="0" u="none" strike="noStrike" cap="none">
                <a:solidFill>
                  <a:schemeClr val="dk1"/>
                </a:solidFill>
                <a:latin typeface="Comic Sans MS"/>
                <a:ea typeface="Comic Sans MS"/>
                <a:cs typeface="Comic Sans MS"/>
                <a:sym typeface="Comic Sans MS"/>
              </a:rPr>
              <a:t> means away from the midline</a:t>
            </a:r>
            <a:endParaRPr/>
          </a:p>
          <a:p>
            <a:pPr marL="742950" marR="0" lvl="1" indent="-285750" algn="l" rtl="0">
              <a:spcBef>
                <a:spcPts val="560"/>
              </a:spcBef>
              <a:spcAft>
                <a:spcPts val="0"/>
              </a:spcAft>
              <a:buClr>
                <a:schemeClr val="dk1"/>
              </a:buClr>
              <a:buFont typeface="Arial"/>
              <a:buNone/>
            </a:pPr>
            <a:r>
              <a:rPr lang="en-US" sz="2800" b="0" i="0" u="none" strike="noStrike" cap="none">
                <a:solidFill>
                  <a:schemeClr val="dk1"/>
                </a:solidFill>
                <a:latin typeface="Comic Sans MS"/>
                <a:ea typeface="Comic Sans MS"/>
                <a:cs typeface="Comic Sans MS"/>
                <a:sym typeface="Comic Sans MS"/>
              </a:rPr>
              <a:t> </a:t>
            </a:r>
            <a:r>
              <a:rPr lang="en-US" sz="2800" b="0" i="1" u="none" strike="noStrike" cap="none">
                <a:solidFill>
                  <a:srgbClr val="00B0F0"/>
                </a:solidFill>
                <a:latin typeface="Comic Sans MS"/>
                <a:ea typeface="Comic Sans MS"/>
                <a:cs typeface="Comic Sans MS"/>
                <a:sym typeface="Comic Sans MS"/>
              </a:rPr>
              <a:t>Your ears are lateral to your nose</a:t>
            </a:r>
            <a:endParaRPr sz="2800" b="0" i="0" u="none" strike="noStrike" cap="none">
              <a:solidFill>
                <a:schemeClr val="dk1"/>
              </a:solidFill>
              <a:latin typeface="Comic Sans MS"/>
              <a:ea typeface="Comic Sans MS"/>
              <a:cs typeface="Comic Sans MS"/>
              <a:sym typeface="Comic Sans MS"/>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pic>
        <p:nvPicPr>
          <p:cNvPr id="473" name="Google Shape;473;p70"/>
          <p:cNvPicPr preferRelativeResize="0"/>
          <p:nvPr/>
        </p:nvPicPr>
        <p:blipFill rotWithShape="1">
          <a:blip r:embed="rId3">
            <a:alphaModFix/>
          </a:blip>
          <a:srcRect/>
          <a:stretch/>
        </p:blipFill>
        <p:spPr>
          <a:xfrm>
            <a:off x="6096000" y="1524000"/>
            <a:ext cx="2852737" cy="4343400"/>
          </a:xfrm>
          <a:prstGeom prst="rect">
            <a:avLst/>
          </a:prstGeom>
          <a:noFill/>
          <a:ln w="9525" cap="flat" cmpd="sng">
            <a:solidFill>
              <a:schemeClr val="dk1"/>
            </a:solidFill>
            <a:prstDash val="solid"/>
            <a:miter lim="8000"/>
            <a:headEnd type="none" w="sm" len="sm"/>
            <a:tailEnd type="none" w="sm" len="sm"/>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Directional Terms</a:t>
            </a:r>
            <a:endParaRPr sz="4400" b="0" i="0" u="none" strike="noStrike" cap="none">
              <a:solidFill>
                <a:schemeClr val="dk1"/>
              </a:solidFill>
              <a:latin typeface="Comic Sans MS"/>
              <a:ea typeface="Comic Sans MS"/>
              <a:cs typeface="Comic Sans MS"/>
              <a:sym typeface="Comic Sans MS"/>
            </a:endParaRPr>
          </a:p>
        </p:txBody>
      </p:sp>
      <p:sp>
        <p:nvSpPr>
          <p:cNvPr id="479" name="Google Shape;479;p71"/>
          <p:cNvSpPr txBox="1">
            <a:spLocks noGrp="1"/>
          </p:cNvSpPr>
          <p:nvPr>
            <p:ph type="body" idx="1"/>
          </p:nvPr>
        </p:nvSpPr>
        <p:spPr>
          <a:xfrm>
            <a:off x="3200400" y="1600200"/>
            <a:ext cx="5486400" cy="4525963"/>
          </a:xfrm>
          <a:prstGeom prst="rect">
            <a:avLst/>
          </a:prstGeom>
          <a:noFill/>
          <a:ln>
            <a:noFill/>
          </a:ln>
        </p:spPr>
        <p:txBody>
          <a:bodyPr spcFirstLastPara="1" wrap="square" lIns="91425" tIns="45700" rIns="91425" bIns="45700" anchor="t" anchorCtr="0">
            <a:noAutofit/>
          </a:bodyPr>
          <a:lstStyle/>
          <a:p>
            <a:pPr marL="742950" marR="0" lvl="1" indent="-285750" algn="l" rtl="0">
              <a:lnSpc>
                <a:spcPct val="90000"/>
              </a:lnSpc>
              <a:spcBef>
                <a:spcPts val="0"/>
              </a:spcBef>
              <a:spcAft>
                <a:spcPts val="0"/>
              </a:spcAft>
              <a:buClr>
                <a:srgbClr val="FF0000"/>
              </a:buClr>
              <a:buSzPts val="2800"/>
              <a:buFont typeface="Arial"/>
              <a:buChar char="–"/>
            </a:pPr>
            <a:r>
              <a:rPr lang="en-US" sz="2800" b="0" i="0" u="none" strike="noStrike" cap="none">
                <a:solidFill>
                  <a:srgbClr val="FF0000"/>
                </a:solidFill>
                <a:latin typeface="Comic Sans MS"/>
                <a:ea typeface="Comic Sans MS"/>
                <a:cs typeface="Comic Sans MS"/>
                <a:sym typeface="Comic Sans MS"/>
              </a:rPr>
              <a:t>Superficial</a:t>
            </a:r>
            <a:r>
              <a:rPr lang="en-US" sz="2800" b="0" i="0" u="none" strike="noStrike" cap="none">
                <a:solidFill>
                  <a:schemeClr val="dk1"/>
                </a:solidFill>
                <a:latin typeface="Comic Sans MS"/>
                <a:ea typeface="Comic Sans MS"/>
                <a:cs typeface="Comic Sans MS"/>
                <a:sym typeface="Comic Sans MS"/>
              </a:rPr>
              <a:t> refers to a structure close to the body surface</a:t>
            </a:r>
            <a:endParaRPr/>
          </a:p>
          <a:p>
            <a:pPr marL="742950" marR="0" lvl="1" indent="-285750" algn="l" rtl="0">
              <a:lnSpc>
                <a:spcPct val="90000"/>
              </a:lnSpc>
              <a:spcBef>
                <a:spcPts val="560"/>
              </a:spcBef>
              <a:spcAft>
                <a:spcPts val="0"/>
              </a:spcAft>
              <a:buClr>
                <a:srgbClr val="00B0F0"/>
              </a:buClr>
              <a:buFont typeface="Arial"/>
              <a:buNone/>
            </a:pPr>
            <a:r>
              <a:rPr lang="en-US" sz="2800" b="0" i="1" u="none" strike="noStrike" cap="none">
                <a:solidFill>
                  <a:srgbClr val="00B0F0"/>
                </a:solidFill>
                <a:latin typeface="Comic Sans MS"/>
                <a:ea typeface="Comic Sans MS"/>
                <a:cs typeface="Comic Sans MS"/>
                <a:sym typeface="Comic Sans MS"/>
              </a:rPr>
              <a:t>Your skin is superficial to your muscle</a:t>
            </a:r>
            <a:endParaRPr/>
          </a:p>
          <a:p>
            <a:pPr marL="742950" marR="0" lvl="1" indent="-285750" algn="l" rtl="0">
              <a:lnSpc>
                <a:spcPct val="90000"/>
              </a:lnSpc>
              <a:spcBef>
                <a:spcPts val="560"/>
              </a:spcBef>
              <a:spcAft>
                <a:spcPts val="0"/>
              </a:spcAft>
              <a:buClr>
                <a:srgbClr val="FF0000"/>
              </a:buClr>
              <a:buSzPts val="2800"/>
              <a:buFont typeface="Arial"/>
              <a:buChar char="–"/>
            </a:pPr>
            <a:r>
              <a:rPr lang="en-US" sz="2800" b="0" i="0" u="none" strike="noStrike" cap="none">
                <a:solidFill>
                  <a:srgbClr val="FF0000"/>
                </a:solidFill>
                <a:latin typeface="Comic Sans MS"/>
                <a:ea typeface="Comic Sans MS"/>
                <a:cs typeface="Comic Sans MS"/>
                <a:sym typeface="Comic Sans MS"/>
              </a:rPr>
              <a:t>Deep</a:t>
            </a:r>
            <a:r>
              <a:rPr lang="en-US" sz="2800" b="0" i="0" u="none" strike="noStrike" cap="none">
                <a:solidFill>
                  <a:schemeClr val="dk1"/>
                </a:solidFill>
                <a:latin typeface="Comic Sans MS"/>
                <a:ea typeface="Comic Sans MS"/>
                <a:cs typeface="Comic Sans MS"/>
                <a:sym typeface="Comic Sans MS"/>
              </a:rPr>
              <a:t> refers to a structure toward the interior of the body.</a:t>
            </a:r>
            <a:endParaRPr/>
          </a:p>
          <a:p>
            <a:pPr marL="742950" marR="0" lvl="1" indent="-285750" algn="l" rtl="0">
              <a:lnSpc>
                <a:spcPct val="90000"/>
              </a:lnSpc>
              <a:spcBef>
                <a:spcPts val="560"/>
              </a:spcBef>
              <a:spcAft>
                <a:spcPts val="0"/>
              </a:spcAft>
              <a:buClr>
                <a:srgbClr val="00B0F0"/>
              </a:buClr>
              <a:buFont typeface="Arial"/>
              <a:buNone/>
            </a:pPr>
            <a:r>
              <a:rPr lang="en-US" sz="2800" b="0" i="1" u="none" strike="noStrike" cap="none">
                <a:solidFill>
                  <a:srgbClr val="00B0F0"/>
                </a:solidFill>
                <a:latin typeface="Comic Sans MS"/>
                <a:ea typeface="Comic Sans MS"/>
                <a:cs typeface="Comic Sans MS"/>
                <a:sym typeface="Comic Sans MS"/>
              </a:rPr>
              <a:t>Your bones are deep to your muscle</a:t>
            </a:r>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pic>
        <p:nvPicPr>
          <p:cNvPr id="480" name="Google Shape;480;p71"/>
          <p:cNvPicPr preferRelativeResize="0"/>
          <p:nvPr/>
        </p:nvPicPr>
        <p:blipFill rotWithShape="1">
          <a:blip r:embed="rId3">
            <a:alphaModFix/>
          </a:blip>
          <a:srcRect/>
          <a:stretch/>
        </p:blipFill>
        <p:spPr>
          <a:xfrm>
            <a:off x="533400" y="1974088"/>
            <a:ext cx="2743200" cy="3182112"/>
          </a:xfrm>
          <a:prstGeom prst="rect">
            <a:avLst/>
          </a:prstGeom>
          <a:noFill/>
          <a:ln w="9525" cap="flat" cmpd="sng">
            <a:solidFill>
              <a:schemeClr val="dk1"/>
            </a:solidFill>
            <a:prstDash val="solid"/>
            <a:miter lim="8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Comic Sans MS"/>
              <a:buNone/>
            </a:pPr>
            <a:r>
              <a:rPr lang="en-US" sz="1800" b="1" i="0" u="none" strike="noStrike" cap="none">
                <a:solidFill>
                  <a:schemeClr val="dk1"/>
                </a:solidFill>
                <a:latin typeface="Comic Sans MS"/>
                <a:ea typeface="Comic Sans MS"/>
                <a:cs typeface="Comic Sans MS"/>
                <a:sym typeface="Comic Sans MS"/>
              </a:rPr>
              <a:t>Function of molecule is related to its structure.</a:t>
            </a:r>
            <a:endParaRPr sz="1800" b="1" i="0" u="none" strike="noStrike" cap="none">
              <a:solidFill>
                <a:schemeClr val="dk1"/>
              </a:solidFill>
              <a:latin typeface="Comic Sans MS"/>
              <a:ea typeface="Comic Sans MS"/>
              <a:cs typeface="Comic Sans MS"/>
              <a:sym typeface="Comic Sans MS"/>
            </a:endParaRPr>
          </a:p>
        </p:txBody>
      </p:sp>
      <p:sp>
        <p:nvSpPr>
          <p:cNvPr id="126" name="Google Shape;126;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400"/>
              <a:buFont typeface="Arial"/>
              <a:buAutoNum type="alphaLcPeriod"/>
            </a:pPr>
            <a:r>
              <a:rPr lang="en-US" sz="1400" b="0" i="0" u="none" strike="noStrike" cap="none">
                <a:solidFill>
                  <a:schemeClr val="dk1"/>
                </a:solidFill>
                <a:latin typeface="Comic Sans MS"/>
                <a:ea typeface="Comic Sans MS"/>
                <a:cs typeface="Comic Sans MS"/>
                <a:sym typeface="Comic Sans MS"/>
              </a:rPr>
              <a:t>Collagen fibers in young skin.</a:t>
            </a:r>
            <a:endParaRPr/>
          </a:p>
          <a:p>
            <a:pPr marL="342900" marR="0" lvl="0" indent="-342900" algn="l" rtl="0">
              <a:spcBef>
                <a:spcPts val="280"/>
              </a:spcBef>
              <a:spcAft>
                <a:spcPts val="0"/>
              </a:spcAft>
              <a:buClr>
                <a:schemeClr val="dk1"/>
              </a:buClr>
              <a:buSzPts val="1400"/>
              <a:buFont typeface="Arial"/>
              <a:buAutoNum type="alphaLcPeriod"/>
            </a:pPr>
            <a:r>
              <a:rPr lang="en-US" sz="1400" b="0" i="0" u="none" strike="noStrike" cap="none">
                <a:solidFill>
                  <a:schemeClr val="dk1"/>
                </a:solidFill>
                <a:latin typeface="Comic Sans MS"/>
                <a:ea typeface="Comic Sans MS"/>
                <a:cs typeface="Comic Sans MS"/>
                <a:sym typeface="Comic Sans MS"/>
              </a:rPr>
              <a:t>Collagen fibers in aging skin.</a:t>
            </a:r>
            <a:endParaRPr sz="1400" b="0" i="0" u="none" strike="noStrike" cap="none">
              <a:solidFill>
                <a:schemeClr val="dk1"/>
              </a:solidFill>
              <a:latin typeface="Comic Sans MS"/>
              <a:ea typeface="Comic Sans MS"/>
              <a:cs typeface="Comic Sans MS"/>
              <a:sym typeface="Comic Sans MS"/>
            </a:endParaRPr>
          </a:p>
        </p:txBody>
      </p:sp>
      <p:pic>
        <p:nvPicPr>
          <p:cNvPr id="127" name="Google Shape;127;p18" descr="Figure 2: (a) Biopsy of young skin showing thick bundles of collagen bundles. (b) Biopsy of aged skin showing thin and loose collagen fibers (Masson-Trichrome ×100)"/>
          <p:cNvPicPr preferRelativeResize="0">
            <a:picLocks noGrp="1"/>
          </p:cNvPicPr>
          <p:nvPr>
            <p:ph type="pic" idx="2"/>
          </p:nvPr>
        </p:nvPicPr>
        <p:blipFill rotWithShape="1">
          <a:blip r:embed="rId3">
            <a:alphaModFix/>
          </a:blip>
          <a:srcRect l="1826" r="1826"/>
          <a:stretch/>
        </p:blipFill>
        <p:spPr>
          <a:xfrm>
            <a:off x="1168400" y="0"/>
            <a:ext cx="6173533" cy="462170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72" descr="http://images.slideplayer.us/1/273628/slides/slide_24.jpg"/>
          <p:cNvPicPr preferRelativeResize="0"/>
          <p:nvPr/>
        </p:nvPicPr>
        <p:blipFill rotWithShape="1">
          <a:blip r:embed="rId3">
            <a:alphaModFix/>
          </a:blip>
          <a:srcRect/>
          <a:stretch/>
        </p:blipFill>
        <p:spPr>
          <a:xfrm>
            <a:off x="75794" y="50288"/>
            <a:ext cx="8915806" cy="668388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491" name="Google Shape;491;p7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big toe or hallux  is _______ to the little toe.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A. </a:t>
            </a:r>
            <a:r>
              <a:rPr lang="en-US" sz="3200" b="0" i="0" u="none" strike="noStrike" cap="none">
                <a:solidFill>
                  <a:schemeClr val="dk1"/>
                </a:solidFill>
                <a:latin typeface="Comic Sans MS"/>
                <a:ea typeface="Comic Sans MS"/>
                <a:cs typeface="Comic Sans MS"/>
                <a:sym typeface="Comic Sans MS"/>
              </a:rPr>
              <a:t>Medial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B. </a:t>
            </a:r>
            <a:r>
              <a:rPr lang="en-US" sz="3200" b="0" i="0" u="none" strike="noStrike" cap="none">
                <a:solidFill>
                  <a:schemeClr val="dk1"/>
                </a:solidFill>
                <a:latin typeface="Comic Sans MS"/>
                <a:ea typeface="Comic Sans MS"/>
                <a:cs typeface="Comic Sans MS"/>
                <a:sym typeface="Comic Sans MS"/>
              </a:rPr>
              <a:t>Intermediate</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C. </a:t>
            </a:r>
            <a:r>
              <a:rPr lang="en-US" sz="3200" b="0" i="0" u="none" strike="noStrike" cap="none">
                <a:solidFill>
                  <a:schemeClr val="dk1"/>
                </a:solidFill>
                <a:latin typeface="Comic Sans MS"/>
                <a:ea typeface="Comic Sans MS"/>
                <a:cs typeface="Comic Sans MS"/>
                <a:sym typeface="Comic Sans MS"/>
              </a:rPr>
              <a:t>Lateral</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D. </a:t>
            </a:r>
            <a:r>
              <a:rPr lang="en-US" sz="3200" b="0" i="0" u="none" strike="noStrike" cap="none">
                <a:solidFill>
                  <a:schemeClr val="dk1"/>
                </a:solidFill>
                <a:latin typeface="Comic Sans MS"/>
                <a:ea typeface="Comic Sans MS"/>
                <a:cs typeface="Comic Sans MS"/>
                <a:sym typeface="Comic Sans MS"/>
              </a:rPr>
              <a:t>Median </a:t>
            </a:r>
            <a:endParaRPr sz="3200" b="0" i="0" u="none" strike="noStrike" cap="none">
              <a:solidFill>
                <a:schemeClr val="dk1"/>
              </a:solidFill>
              <a:latin typeface="Comic Sans MS"/>
              <a:ea typeface="Comic Sans MS"/>
              <a:cs typeface="Comic Sans MS"/>
              <a:sym typeface="Comic Sans MS"/>
            </a:endParaRPr>
          </a:p>
        </p:txBody>
      </p:sp>
      <p:pic>
        <p:nvPicPr>
          <p:cNvPr id="492" name="Google Shape;492;p73" descr="https://encrypted-tbn3.gstatic.com/images?q=tbn:ANd9GcQw5pVzC3ij3A1-oY0R1wDs98F7MJ2v2Ma76PJY9gOsHlsCzKeg"/>
          <p:cNvPicPr preferRelativeResize="0"/>
          <p:nvPr/>
        </p:nvPicPr>
        <p:blipFill rotWithShape="1">
          <a:blip r:embed="rId3">
            <a:alphaModFix/>
          </a:blip>
          <a:srcRect/>
          <a:stretch/>
        </p:blipFill>
        <p:spPr>
          <a:xfrm>
            <a:off x="5334000" y="3048000"/>
            <a:ext cx="2438400" cy="27374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498" name="Google Shape;498;p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In the anatomical position, the thumbs point: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A. </a:t>
            </a:r>
            <a:r>
              <a:rPr lang="en-US" sz="3200" b="0" i="0" u="none" strike="noStrike" cap="none">
                <a:solidFill>
                  <a:schemeClr val="dk1"/>
                </a:solidFill>
                <a:latin typeface="Comic Sans MS"/>
                <a:ea typeface="Comic Sans MS"/>
                <a:cs typeface="Comic Sans MS"/>
                <a:sym typeface="Comic Sans MS"/>
              </a:rPr>
              <a:t>in, toward the body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B. </a:t>
            </a:r>
            <a:r>
              <a:rPr lang="en-US" sz="3200" b="0" i="0" u="none" strike="noStrike" cap="none">
                <a:solidFill>
                  <a:schemeClr val="dk1"/>
                </a:solidFill>
                <a:latin typeface="Comic Sans MS"/>
                <a:ea typeface="Comic Sans MS"/>
                <a:cs typeface="Comic Sans MS"/>
                <a:sym typeface="Comic Sans MS"/>
              </a:rPr>
              <a:t>out, away from the body</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C. </a:t>
            </a:r>
            <a:r>
              <a:rPr lang="en-US" sz="3200" b="0" i="0" u="none" strike="noStrike" cap="none">
                <a:solidFill>
                  <a:schemeClr val="dk1"/>
                </a:solidFill>
                <a:latin typeface="Comic Sans MS"/>
                <a:ea typeface="Comic Sans MS"/>
                <a:cs typeface="Comic Sans MS"/>
                <a:sym typeface="Comic Sans MS"/>
              </a:rPr>
              <a:t>forward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D. </a:t>
            </a:r>
            <a:r>
              <a:rPr lang="en-US" sz="3200" b="0" i="0" u="none" strike="noStrike" cap="none">
                <a:solidFill>
                  <a:schemeClr val="dk1"/>
                </a:solidFill>
                <a:latin typeface="Comic Sans MS"/>
                <a:ea typeface="Comic Sans MS"/>
                <a:cs typeface="Comic Sans MS"/>
                <a:sym typeface="Comic Sans MS"/>
              </a:rPr>
              <a:t>backward </a:t>
            </a: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504" name="Google Shape;504;p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armpit or axilla is __________ to the hip.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A. </a:t>
            </a:r>
            <a:r>
              <a:rPr lang="en-US" sz="3200" b="0" i="0" u="none" strike="noStrike" cap="none">
                <a:solidFill>
                  <a:schemeClr val="dk1"/>
                </a:solidFill>
                <a:latin typeface="Comic Sans MS"/>
                <a:ea typeface="Comic Sans MS"/>
                <a:cs typeface="Comic Sans MS"/>
                <a:sym typeface="Comic Sans MS"/>
              </a:rPr>
              <a:t>superficial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B. </a:t>
            </a:r>
            <a:r>
              <a:rPr lang="en-US" sz="3200" b="0" i="0" u="none" strike="noStrike" cap="none">
                <a:solidFill>
                  <a:schemeClr val="dk1"/>
                </a:solidFill>
                <a:latin typeface="Comic Sans MS"/>
                <a:ea typeface="Comic Sans MS"/>
                <a:cs typeface="Comic Sans MS"/>
                <a:sym typeface="Comic Sans MS"/>
              </a:rPr>
              <a:t>deep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C. </a:t>
            </a:r>
            <a:r>
              <a:rPr lang="en-US" sz="3200" b="0" i="0" u="none" strike="noStrike" cap="none">
                <a:solidFill>
                  <a:schemeClr val="dk1"/>
                </a:solidFill>
                <a:latin typeface="Comic Sans MS"/>
                <a:ea typeface="Comic Sans MS"/>
                <a:cs typeface="Comic Sans MS"/>
                <a:sym typeface="Comic Sans MS"/>
              </a:rPr>
              <a:t>superior </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D. </a:t>
            </a:r>
            <a:r>
              <a:rPr lang="en-US" sz="3200" b="0" i="0" u="none" strike="noStrike" cap="none">
                <a:solidFill>
                  <a:schemeClr val="dk1"/>
                </a:solidFill>
                <a:latin typeface="Comic Sans MS"/>
                <a:ea typeface="Comic Sans MS"/>
                <a:cs typeface="Comic Sans MS"/>
                <a:sym typeface="Comic Sans MS"/>
              </a:rPr>
              <a:t>inferior </a:t>
            </a:r>
            <a:endParaRPr sz="3200" b="0" i="0" u="none" strike="noStrike" cap="none">
              <a:solidFill>
                <a:schemeClr val="dk1"/>
              </a:solidFill>
              <a:latin typeface="Comic Sans MS"/>
              <a:ea typeface="Comic Sans MS"/>
              <a:cs typeface="Comic Sans MS"/>
              <a:sym typeface="Comic Sans MS"/>
            </a:endParaRPr>
          </a:p>
        </p:txBody>
      </p:sp>
      <p:pic>
        <p:nvPicPr>
          <p:cNvPr id="505" name="Google Shape;505;p75" descr="https://encrypted-tbn1.gstatic.com/images?q=tbn:ANd9GcSVH5iUcMV3wgzesX89GukNiK_GG8XGrtYhL0wi6Fh9cWDAc1YY"/>
          <p:cNvPicPr preferRelativeResize="0"/>
          <p:nvPr/>
        </p:nvPicPr>
        <p:blipFill rotWithShape="1">
          <a:blip r:embed="rId3">
            <a:alphaModFix/>
          </a:blip>
          <a:srcRect/>
          <a:stretch/>
        </p:blipFill>
        <p:spPr>
          <a:xfrm>
            <a:off x="5334000" y="3124200"/>
            <a:ext cx="3264408" cy="25908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6"/>
          <p:cNvSpPr txBox="1">
            <a:spLocks noGrp="1"/>
          </p:cNvSpPr>
          <p:nvPr>
            <p:ph type="body" idx="1"/>
          </p:nvPr>
        </p:nvSpPr>
        <p:spPr>
          <a:xfrm>
            <a:off x="533400" y="4724400"/>
            <a:ext cx="8153400" cy="18288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In the above picture of the skull, the letter A is (superior/inferior)to the letter B.</a:t>
            </a:r>
            <a:endParaRPr sz="3200" b="0" i="0" u="none" strike="noStrike" cap="none">
              <a:solidFill>
                <a:schemeClr val="dk1"/>
              </a:solidFill>
              <a:latin typeface="Comic Sans MS"/>
              <a:ea typeface="Comic Sans MS"/>
              <a:cs typeface="Comic Sans MS"/>
              <a:sym typeface="Comic Sans MS"/>
            </a:endParaRPr>
          </a:p>
        </p:txBody>
      </p:sp>
      <p:pic>
        <p:nvPicPr>
          <p:cNvPr id="511" name="Google Shape;511;p76" descr="http://academic.pgcc.edu/%7Eaimholtz/AandP/PracPrac/2050_Lab1/Skull_Letters.jpg"/>
          <p:cNvPicPr preferRelativeResize="0"/>
          <p:nvPr/>
        </p:nvPicPr>
        <p:blipFill rotWithShape="1">
          <a:blip r:embed="rId3">
            <a:alphaModFix/>
          </a:blip>
          <a:srcRect/>
          <a:stretch/>
        </p:blipFill>
        <p:spPr>
          <a:xfrm>
            <a:off x="1905000" y="342685"/>
            <a:ext cx="5486400" cy="4117373"/>
          </a:xfrm>
          <a:prstGeom prst="rect">
            <a:avLst/>
          </a:prstGeom>
          <a:noFill/>
          <a:ln>
            <a:noFill/>
          </a:ln>
        </p:spPr>
      </p:pic>
      <p:sp>
        <p:nvSpPr>
          <p:cNvPr id="512" name="Google Shape;512;p76"/>
          <p:cNvSpPr/>
          <p:nvPr/>
        </p:nvSpPr>
        <p:spPr>
          <a:xfrm>
            <a:off x="3048000" y="5105400"/>
            <a:ext cx="1981200" cy="762000"/>
          </a:xfrm>
          <a:prstGeom prst="ellipse">
            <a:avLst/>
          </a:prstGeom>
          <a:noFill/>
          <a:ln w="25400" cap="flat" cmpd="sng">
            <a:solidFill>
              <a:srgbClr val="B05D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50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518" name="Google Shape;518;p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A person lying flat on his back is said to be in the __________ position.</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A)</a:t>
            </a:r>
            <a:r>
              <a:rPr lang="en-US" sz="3200" b="0" i="0" u="none" strike="noStrike" cap="none">
                <a:solidFill>
                  <a:schemeClr val="dk1"/>
                </a:solidFill>
                <a:latin typeface="Comic Sans MS"/>
                <a:ea typeface="Comic Sans MS"/>
                <a:cs typeface="Comic Sans MS"/>
                <a:sym typeface="Comic Sans MS"/>
              </a:rPr>
              <a:t>anatomic</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B)</a:t>
            </a:r>
            <a:r>
              <a:rPr lang="en-US" sz="3200" b="0" i="0" u="none" strike="noStrike" cap="none">
                <a:solidFill>
                  <a:schemeClr val="dk1"/>
                </a:solidFill>
                <a:latin typeface="Comic Sans MS"/>
                <a:ea typeface="Comic Sans MS"/>
                <a:cs typeface="Comic Sans MS"/>
                <a:sym typeface="Comic Sans MS"/>
              </a:rPr>
              <a:t>prone</a:t>
            </a:r>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omic Sans MS"/>
                <a:ea typeface="Comic Sans MS"/>
                <a:cs typeface="Comic Sans MS"/>
                <a:sym typeface="Comic Sans MS"/>
              </a:rPr>
              <a:t>C)</a:t>
            </a:r>
            <a:r>
              <a:rPr lang="en-US" sz="3200" b="0" i="0" u="none" strike="noStrike" cap="none">
                <a:solidFill>
                  <a:schemeClr val="dk1"/>
                </a:solidFill>
                <a:latin typeface="Comic Sans MS"/>
                <a:ea typeface="Comic Sans MS"/>
                <a:cs typeface="Comic Sans MS"/>
                <a:sym typeface="Comic Sans MS"/>
              </a:rPr>
              <a:t>supine</a:t>
            </a:r>
            <a:endParaRPr sz="3200" b="0" i="0" u="none" strike="noStrike" cap="none">
              <a:solidFill>
                <a:schemeClr val="dk1"/>
              </a:solidFill>
              <a:latin typeface="Comic Sans MS"/>
              <a:ea typeface="Comic Sans MS"/>
              <a:cs typeface="Comic Sans MS"/>
              <a:sym typeface="Comic Sans MS"/>
            </a:endParaRPr>
          </a:p>
        </p:txBody>
      </p:sp>
      <p:pic>
        <p:nvPicPr>
          <p:cNvPr id="519" name="Google Shape;519;p77" descr="http://media.arkansasonline.com/img/photos/2010/05/26/Thiebaud_Supine_Woman_3x6_300ppi.jpg"/>
          <p:cNvPicPr preferRelativeResize="0"/>
          <p:nvPr/>
        </p:nvPicPr>
        <p:blipFill rotWithShape="1">
          <a:blip r:embed="rId3">
            <a:alphaModFix/>
          </a:blip>
          <a:srcRect/>
          <a:stretch/>
        </p:blipFill>
        <p:spPr>
          <a:xfrm>
            <a:off x="3733800" y="3505200"/>
            <a:ext cx="4543425" cy="22764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525" name="Google Shape;525;p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When a snowball rolls down a snowy hill, it picks up snow, which causes it to roll faster. The result is that the snowball will pick up more snow and roll even faster. This scenario would best be described as: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negative feedback loop</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positive feedback loop</a:t>
            </a: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531" name="Google Shape;531;p7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control of body temperature would be considered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negative feedback loop</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positive feedback loop</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537" name="Google Shape;537;p8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enhancement of labor contractions by oxytocin would be considered a</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Positive feedback system</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Negative feedback system</a:t>
            </a:r>
            <a:endParaRPr sz="3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endParaRPr sz="4400" b="0" i="0" u="none" strike="noStrike" cap="none">
              <a:solidFill>
                <a:schemeClr val="dk1"/>
              </a:solidFill>
              <a:latin typeface="Comic Sans MS"/>
              <a:ea typeface="Comic Sans MS"/>
              <a:cs typeface="Comic Sans MS"/>
              <a:sym typeface="Comic Sans MS"/>
            </a:endParaRPr>
          </a:p>
        </p:txBody>
      </p:sp>
      <p:sp>
        <p:nvSpPr>
          <p:cNvPr id="543" name="Google Shape;543;p81"/>
          <p:cNvSpPr txBox="1">
            <a:spLocks noGrp="1"/>
          </p:cNvSpPr>
          <p:nvPr>
            <p:ph type="body" idx="1"/>
          </p:nvPr>
        </p:nvSpPr>
        <p:spPr>
          <a:xfrm>
            <a:off x="457200" y="1600200"/>
            <a:ext cx="8229600" cy="26669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scalp is _________________ to the skull.</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ears are ________________ to the head</a:t>
            </a:r>
            <a:endParaRPr sz="3200" b="0" i="0" u="none" strike="noStrike" cap="none">
              <a:solidFill>
                <a:schemeClr val="dk1"/>
              </a:solidFill>
              <a:latin typeface="Comic Sans MS"/>
              <a:ea typeface="Comic Sans MS"/>
              <a:cs typeface="Comic Sans MS"/>
              <a:sym typeface="Comic Sans MS"/>
            </a:endParaRPr>
          </a:p>
        </p:txBody>
      </p:sp>
      <p:sp>
        <p:nvSpPr>
          <p:cNvPr id="544" name="Google Shape;544;p81"/>
          <p:cNvSpPr txBox="1"/>
          <p:nvPr/>
        </p:nvSpPr>
        <p:spPr>
          <a:xfrm>
            <a:off x="3886200" y="1524000"/>
            <a:ext cx="22124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FF0000"/>
                </a:solidFill>
                <a:latin typeface="Comic Sans MS"/>
                <a:ea typeface="Comic Sans MS"/>
                <a:cs typeface="Comic Sans MS"/>
                <a:sym typeface="Comic Sans MS"/>
              </a:rPr>
              <a:t>superficial</a:t>
            </a:r>
            <a:endParaRPr sz="3200" b="0" i="0" u="none" strike="noStrike" cap="none">
              <a:solidFill>
                <a:srgbClr val="FF0000"/>
              </a:solidFill>
              <a:latin typeface="Comic Sans MS"/>
              <a:ea typeface="Comic Sans MS"/>
              <a:cs typeface="Comic Sans MS"/>
              <a:sym typeface="Comic Sans MS"/>
            </a:endParaRPr>
          </a:p>
        </p:txBody>
      </p:sp>
      <p:sp>
        <p:nvSpPr>
          <p:cNvPr id="545" name="Google Shape;545;p81"/>
          <p:cNvSpPr txBox="1"/>
          <p:nvPr/>
        </p:nvSpPr>
        <p:spPr>
          <a:xfrm>
            <a:off x="4038600" y="2438400"/>
            <a:ext cx="144462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FF0000"/>
                </a:solidFill>
                <a:latin typeface="Comic Sans MS"/>
                <a:ea typeface="Comic Sans MS"/>
                <a:cs typeface="Comic Sans MS"/>
                <a:sym typeface="Comic Sans MS"/>
              </a:rPr>
              <a:t>lateral</a:t>
            </a:r>
            <a:endParaRPr sz="3200" b="0" i="0" u="none" strike="noStrike" cap="none">
              <a:solidFill>
                <a:srgbClr val="FF00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2000"/>
                                        <p:tgtEl>
                                          <p:spTgt spid="5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5"/>
                                        </p:tgtEl>
                                        <p:attrNameLst>
                                          <p:attrName>style.visibility</p:attrName>
                                        </p:attrNameLst>
                                      </p:cBhvr>
                                      <p:to>
                                        <p:strVal val="visible"/>
                                      </p:to>
                                    </p:set>
                                    <p:animEffect transition="in" filter="fade">
                                      <p:cBhvr>
                                        <p:cTn id="12"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Cell Level</a:t>
            </a:r>
            <a:endParaRPr sz="4400" b="0" i="0" u="none" strike="noStrike" cap="none">
              <a:solidFill>
                <a:schemeClr val="dk1"/>
              </a:solidFill>
              <a:latin typeface="Comic Sans MS"/>
              <a:ea typeface="Comic Sans MS"/>
              <a:cs typeface="Comic Sans MS"/>
              <a:sym typeface="Comic Sans MS"/>
            </a:endParaRPr>
          </a:p>
        </p:txBody>
      </p:sp>
      <p:sp>
        <p:nvSpPr>
          <p:cNvPr id="133" name="Google Shape;133;p19"/>
          <p:cNvSpPr txBox="1">
            <a:spLocks noGrp="1"/>
          </p:cNvSpPr>
          <p:nvPr>
            <p:ph type="body" idx="1"/>
          </p:nvPr>
        </p:nvSpPr>
        <p:spPr>
          <a:xfrm>
            <a:off x="457200" y="1600201"/>
            <a:ext cx="8229600" cy="2209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Cells</a:t>
            </a:r>
            <a:r>
              <a:rPr lang="en-US" sz="3200" b="0" i="0" u="none" strike="noStrike" cap="none">
                <a:solidFill>
                  <a:schemeClr val="dk1"/>
                </a:solidFill>
                <a:latin typeface="Comic Sans MS"/>
                <a:ea typeface="Comic Sans MS"/>
                <a:cs typeface="Comic Sans MS"/>
                <a:sym typeface="Comic Sans MS"/>
              </a:rPr>
              <a:t> are the basic structural and functional units of life.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Molecules form organelles - small structures that make up cells.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pic>
        <p:nvPicPr>
          <p:cNvPr id="134" name="Google Shape;134;p19" descr="http://michelleburden.weebly.com/uploads/1/7/0/0/17006738/4359798_orig.jpg?356"/>
          <p:cNvPicPr preferRelativeResize="0"/>
          <p:nvPr/>
        </p:nvPicPr>
        <p:blipFill rotWithShape="1">
          <a:blip r:embed="rId3">
            <a:alphaModFix/>
          </a:blip>
          <a:srcRect/>
          <a:stretch/>
        </p:blipFill>
        <p:spPr>
          <a:xfrm>
            <a:off x="914400" y="3733800"/>
            <a:ext cx="6435553" cy="2971800"/>
          </a:xfrm>
          <a:prstGeom prst="rect">
            <a:avLst/>
          </a:prstGeom>
          <a:noFill/>
          <a:ln>
            <a:noFill/>
          </a:ln>
        </p:spPr>
      </p:pic>
      <p:sp>
        <p:nvSpPr>
          <p:cNvPr id="135" name="Google Shape;135;p19"/>
          <p:cNvSpPr/>
          <p:nvPr/>
        </p:nvSpPr>
        <p:spPr>
          <a:xfrm>
            <a:off x="1447800" y="5105400"/>
            <a:ext cx="1676400" cy="1524000"/>
          </a:xfrm>
          <a:prstGeom prst="ellipse">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Body Parts &amp; Regions</a:t>
            </a:r>
            <a:endParaRPr sz="4400" b="0" i="0" u="none" strike="noStrike" cap="none">
              <a:solidFill>
                <a:schemeClr val="dk1"/>
              </a:solidFill>
              <a:latin typeface="Comic Sans MS"/>
              <a:ea typeface="Comic Sans MS"/>
              <a:cs typeface="Comic Sans MS"/>
              <a:sym typeface="Comic Sans MS"/>
            </a:endParaRPr>
          </a:p>
        </p:txBody>
      </p:sp>
      <p:sp>
        <p:nvSpPr>
          <p:cNvPr id="552" name="Google Shape;552;p82"/>
          <p:cNvSpPr txBox="1">
            <a:spLocks noGrp="1"/>
          </p:cNvSpPr>
          <p:nvPr>
            <p:ph type="body" idx="1"/>
          </p:nvPr>
        </p:nvSpPr>
        <p:spPr>
          <a:xfrm>
            <a:off x="457200" y="1600200"/>
            <a:ext cx="54864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50"/>
              <a:buFont typeface="Arial"/>
              <a:buChar char="•"/>
            </a:pPr>
            <a:r>
              <a:rPr lang="en-US" sz="2950" b="0" i="0" u="none" strike="noStrike" cap="none">
                <a:solidFill>
                  <a:schemeClr val="dk1"/>
                </a:solidFill>
                <a:latin typeface="Comic Sans MS"/>
                <a:ea typeface="Comic Sans MS"/>
                <a:cs typeface="Comic Sans MS"/>
                <a:sym typeface="Comic Sans MS"/>
              </a:rPr>
              <a:t>The body can be divided into broad areas including the:</a:t>
            </a:r>
            <a:endParaRPr/>
          </a:p>
          <a:p>
            <a:pPr marL="742950" marR="0" lvl="1" indent="-285750" algn="l" rtl="0">
              <a:lnSpc>
                <a:spcPct val="80000"/>
              </a:lnSpc>
              <a:spcBef>
                <a:spcPts val="520"/>
              </a:spcBef>
              <a:spcAft>
                <a:spcPts val="0"/>
              </a:spcAft>
              <a:buClr>
                <a:schemeClr val="dk1"/>
              </a:buClr>
              <a:buSzPts val="2600"/>
              <a:buFont typeface="Arial"/>
              <a:buChar char="–"/>
            </a:pPr>
            <a:r>
              <a:rPr lang="en-US" sz="2600" b="0" i="0" u="none" strike="noStrike" cap="none">
                <a:solidFill>
                  <a:schemeClr val="dk1"/>
                </a:solidFill>
                <a:latin typeface="Comic Sans MS"/>
                <a:ea typeface="Comic Sans MS"/>
                <a:cs typeface="Comic Sans MS"/>
                <a:sym typeface="Comic Sans MS"/>
              </a:rPr>
              <a:t>Upper limbs</a:t>
            </a:r>
            <a:endParaRPr/>
          </a:p>
          <a:p>
            <a:pPr marL="742950" marR="0" lvl="1" indent="-285750" algn="l" rtl="0">
              <a:lnSpc>
                <a:spcPct val="80000"/>
              </a:lnSpc>
              <a:spcBef>
                <a:spcPts val="520"/>
              </a:spcBef>
              <a:spcAft>
                <a:spcPts val="0"/>
              </a:spcAft>
              <a:buClr>
                <a:schemeClr val="dk1"/>
              </a:buClr>
              <a:buSzPts val="2600"/>
              <a:buFont typeface="Arial"/>
              <a:buChar char="–"/>
            </a:pPr>
            <a:r>
              <a:rPr lang="en-US" sz="2600" b="0" i="0" u="none" strike="noStrike" cap="none">
                <a:solidFill>
                  <a:schemeClr val="dk1"/>
                </a:solidFill>
                <a:latin typeface="Comic Sans MS"/>
                <a:ea typeface="Comic Sans MS"/>
                <a:cs typeface="Comic Sans MS"/>
                <a:sym typeface="Comic Sans MS"/>
              </a:rPr>
              <a:t>Lower limbs</a:t>
            </a:r>
            <a:endParaRPr/>
          </a:p>
          <a:p>
            <a:pPr marL="742950" marR="0" lvl="1" indent="-285750" algn="l" rtl="0">
              <a:lnSpc>
                <a:spcPct val="80000"/>
              </a:lnSpc>
              <a:spcBef>
                <a:spcPts val="520"/>
              </a:spcBef>
              <a:spcAft>
                <a:spcPts val="0"/>
              </a:spcAft>
              <a:buClr>
                <a:schemeClr val="dk1"/>
              </a:buClr>
              <a:buSzPts val="2600"/>
              <a:buFont typeface="Arial"/>
              <a:buChar char="–"/>
            </a:pPr>
            <a:r>
              <a:rPr lang="en-US" sz="2600" b="0" i="0" u="none" strike="noStrike" cap="none">
                <a:solidFill>
                  <a:schemeClr val="dk1"/>
                </a:solidFill>
                <a:latin typeface="Comic Sans MS"/>
                <a:ea typeface="Comic Sans MS"/>
                <a:cs typeface="Comic Sans MS"/>
                <a:sym typeface="Comic Sans MS"/>
              </a:rPr>
              <a:t>Head</a:t>
            </a:r>
            <a:endParaRPr/>
          </a:p>
          <a:p>
            <a:pPr marL="742950" marR="0" lvl="1" indent="-285750" algn="l" rtl="0">
              <a:lnSpc>
                <a:spcPct val="80000"/>
              </a:lnSpc>
              <a:spcBef>
                <a:spcPts val="520"/>
              </a:spcBef>
              <a:spcAft>
                <a:spcPts val="0"/>
              </a:spcAft>
              <a:buClr>
                <a:schemeClr val="dk1"/>
              </a:buClr>
              <a:buSzPts val="2600"/>
              <a:buFont typeface="Arial"/>
              <a:buChar char="–"/>
            </a:pPr>
            <a:r>
              <a:rPr lang="en-US" sz="2600" b="0" i="0" u="none" strike="noStrike" cap="none">
                <a:solidFill>
                  <a:schemeClr val="dk1"/>
                </a:solidFill>
                <a:latin typeface="Comic Sans MS"/>
                <a:ea typeface="Comic Sans MS"/>
                <a:cs typeface="Comic Sans MS"/>
                <a:sym typeface="Comic Sans MS"/>
              </a:rPr>
              <a:t>Neck</a:t>
            </a:r>
            <a:endParaRPr/>
          </a:p>
          <a:p>
            <a:pPr marL="742950" marR="0" lvl="1" indent="-285750" algn="l" rtl="0">
              <a:lnSpc>
                <a:spcPct val="80000"/>
              </a:lnSpc>
              <a:spcBef>
                <a:spcPts val="520"/>
              </a:spcBef>
              <a:spcAft>
                <a:spcPts val="0"/>
              </a:spcAft>
              <a:buClr>
                <a:schemeClr val="dk1"/>
              </a:buClr>
              <a:buSzPts val="2600"/>
              <a:buFont typeface="Arial"/>
              <a:buChar char="–"/>
            </a:pPr>
            <a:r>
              <a:rPr lang="en-US" sz="2600" b="0" i="0" u="none" strike="noStrike" cap="none">
                <a:solidFill>
                  <a:schemeClr val="dk1"/>
                </a:solidFill>
                <a:latin typeface="Comic Sans MS"/>
                <a:ea typeface="Comic Sans MS"/>
                <a:cs typeface="Comic Sans MS"/>
                <a:sym typeface="Comic Sans MS"/>
              </a:rPr>
              <a:t>Trunk</a:t>
            </a:r>
            <a:endParaRPr/>
          </a:p>
          <a:p>
            <a:pPr marL="1143000" marR="0" lvl="2" indent="-228600" algn="l" rtl="0">
              <a:lnSpc>
                <a:spcPct val="80000"/>
              </a:lnSpc>
              <a:spcBef>
                <a:spcPts val="440"/>
              </a:spcBef>
              <a:spcAft>
                <a:spcPts val="0"/>
              </a:spcAft>
              <a:buClr>
                <a:schemeClr val="dk1"/>
              </a:buClr>
              <a:buSzPts val="2200"/>
              <a:buFont typeface="Arial"/>
              <a:buChar char="•"/>
            </a:pPr>
            <a:r>
              <a:rPr lang="en-US" sz="2200" b="0" i="0" u="none" strike="noStrike" cap="none">
                <a:solidFill>
                  <a:schemeClr val="dk1"/>
                </a:solidFill>
                <a:latin typeface="Comic Sans MS"/>
                <a:ea typeface="Comic Sans MS"/>
                <a:cs typeface="Comic Sans MS"/>
                <a:sym typeface="Comic Sans MS"/>
              </a:rPr>
              <a:t>Thorax</a:t>
            </a:r>
            <a:endParaRPr/>
          </a:p>
          <a:p>
            <a:pPr marL="1143000" marR="0" lvl="2" indent="-228600" algn="l" rtl="0">
              <a:lnSpc>
                <a:spcPct val="80000"/>
              </a:lnSpc>
              <a:spcBef>
                <a:spcPts val="440"/>
              </a:spcBef>
              <a:spcAft>
                <a:spcPts val="0"/>
              </a:spcAft>
              <a:buClr>
                <a:schemeClr val="dk1"/>
              </a:buClr>
              <a:buSzPts val="2200"/>
              <a:buFont typeface="Arial"/>
              <a:buChar char="•"/>
            </a:pPr>
            <a:r>
              <a:rPr lang="en-US" sz="2200" b="0" i="0" u="none" strike="noStrike" cap="none">
                <a:solidFill>
                  <a:schemeClr val="dk1"/>
                </a:solidFill>
                <a:latin typeface="Comic Sans MS"/>
                <a:ea typeface="Comic Sans MS"/>
                <a:cs typeface="Comic Sans MS"/>
                <a:sym typeface="Comic Sans MS"/>
              </a:rPr>
              <a:t>Abdomen</a:t>
            </a:r>
            <a:endParaRPr/>
          </a:p>
          <a:p>
            <a:pPr marL="1143000" marR="0" lvl="2" indent="-228600" algn="l" rtl="0">
              <a:lnSpc>
                <a:spcPct val="80000"/>
              </a:lnSpc>
              <a:spcBef>
                <a:spcPts val="440"/>
              </a:spcBef>
              <a:spcAft>
                <a:spcPts val="0"/>
              </a:spcAft>
              <a:buClr>
                <a:schemeClr val="dk1"/>
              </a:buClr>
              <a:buSzPts val="2200"/>
              <a:buFont typeface="Arial"/>
              <a:buChar char="•"/>
            </a:pPr>
            <a:r>
              <a:rPr lang="en-US" sz="2200" b="0" i="0" u="none" strike="noStrike" cap="none">
                <a:solidFill>
                  <a:schemeClr val="dk1"/>
                </a:solidFill>
                <a:latin typeface="Comic Sans MS"/>
                <a:ea typeface="Comic Sans MS"/>
                <a:cs typeface="Comic Sans MS"/>
                <a:sym typeface="Comic Sans MS"/>
              </a:rPr>
              <a:t>Pelvis</a:t>
            </a:r>
            <a:endParaRPr/>
          </a:p>
          <a:p>
            <a:pPr marL="342900" marR="0" lvl="0" indent="-342900" algn="l" rtl="0">
              <a:lnSpc>
                <a:spcPct val="80000"/>
              </a:lnSpc>
              <a:spcBef>
                <a:spcPts val="590"/>
              </a:spcBef>
              <a:spcAft>
                <a:spcPts val="0"/>
              </a:spcAft>
              <a:buClr>
                <a:schemeClr val="dk1"/>
              </a:buClr>
              <a:buFont typeface="Arial"/>
              <a:buNone/>
            </a:pPr>
            <a:r>
              <a:rPr lang="en-US" sz="2950" b="0" i="0" u="none" strike="noStrike" cap="none">
                <a:solidFill>
                  <a:schemeClr val="dk1"/>
                </a:solidFill>
                <a:latin typeface="Comic Sans MS"/>
                <a:ea typeface="Comic Sans MS"/>
                <a:cs typeface="Comic Sans MS"/>
                <a:sym typeface="Comic Sans MS"/>
              </a:rPr>
              <a:t>	</a:t>
            </a:r>
            <a:endParaRPr sz="2950" b="0" i="0" u="none" strike="noStrike" cap="none">
              <a:solidFill>
                <a:schemeClr val="dk1"/>
              </a:solidFill>
              <a:latin typeface="Comic Sans MS"/>
              <a:ea typeface="Comic Sans MS"/>
              <a:cs typeface="Comic Sans MS"/>
              <a:sym typeface="Comic Sans MS"/>
            </a:endParaRPr>
          </a:p>
        </p:txBody>
      </p:sp>
      <p:pic>
        <p:nvPicPr>
          <p:cNvPr id="553" name="Google Shape;553;p82" descr="http://www.infovisual.info/03/img_en/003%20Adult%20female%20%28lateral%20view%29.jpg"/>
          <p:cNvPicPr preferRelativeResize="0"/>
          <p:nvPr/>
        </p:nvPicPr>
        <p:blipFill rotWithShape="1">
          <a:blip r:embed="rId3">
            <a:alphaModFix/>
          </a:blip>
          <a:srcRect/>
          <a:stretch/>
        </p:blipFill>
        <p:spPr>
          <a:xfrm>
            <a:off x="6019800" y="1600200"/>
            <a:ext cx="2860715" cy="48006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Body Parts &amp; Regions</a:t>
            </a:r>
            <a:endParaRPr sz="4400" b="0" i="0" u="none" strike="noStrike" cap="none">
              <a:solidFill>
                <a:schemeClr val="dk1"/>
              </a:solidFill>
              <a:latin typeface="Comic Sans MS"/>
              <a:ea typeface="Comic Sans MS"/>
              <a:cs typeface="Comic Sans MS"/>
              <a:sym typeface="Comic Sans MS"/>
            </a:endParaRPr>
          </a:p>
        </p:txBody>
      </p:sp>
      <p:sp>
        <p:nvSpPr>
          <p:cNvPr id="559" name="Google Shape;559;p83"/>
          <p:cNvSpPr txBox="1">
            <a:spLocks noGrp="1"/>
          </p:cNvSpPr>
          <p:nvPr>
            <p:ph type="body" idx="1"/>
          </p:nvPr>
        </p:nvSpPr>
        <p:spPr>
          <a:xfrm>
            <a:off x="457200" y="1600200"/>
            <a:ext cx="57150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abdomen is subdivided into </a:t>
            </a:r>
            <a:r>
              <a:rPr lang="en-US" sz="3200" b="0" i="0" u="none" strike="noStrike" cap="none">
                <a:solidFill>
                  <a:srgbClr val="FF0000"/>
                </a:solidFill>
                <a:latin typeface="Comic Sans MS"/>
                <a:ea typeface="Comic Sans MS"/>
                <a:cs typeface="Comic Sans MS"/>
                <a:sym typeface="Comic Sans MS"/>
              </a:rPr>
              <a:t>four</a:t>
            </a:r>
            <a:r>
              <a:rPr lang="en-US" sz="3200" b="0" i="0" u="none" strike="noStrike" cap="none">
                <a:solidFill>
                  <a:schemeClr val="dk1"/>
                </a:solidFill>
                <a:latin typeface="Comic Sans MS"/>
                <a:ea typeface="Comic Sans MS"/>
                <a:cs typeface="Comic Sans MS"/>
                <a:sym typeface="Comic Sans MS"/>
              </a:rPr>
              <a:t> quadrants by two imaginary lines that intersect at the navel (umbilicus).</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Right upper quadrant (RUQ)</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Right lower quadrant (RLQ)</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Left upper quadrant (LUQ)</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Left lower quadrant (LLQ)</a:t>
            </a:r>
            <a:endParaRPr sz="2800" b="0" i="0" u="none" strike="noStrike" cap="none">
              <a:solidFill>
                <a:schemeClr val="dk1"/>
              </a:solidFill>
              <a:latin typeface="Comic Sans MS"/>
              <a:ea typeface="Comic Sans MS"/>
              <a:cs typeface="Comic Sans MS"/>
              <a:sym typeface="Comic Sans MS"/>
            </a:endParaRPr>
          </a:p>
        </p:txBody>
      </p:sp>
      <p:pic>
        <p:nvPicPr>
          <p:cNvPr id="560" name="Google Shape;560;p83" descr="http://www.oocities.org/pcpsk/grafx/abdominal-quadrants.jpg"/>
          <p:cNvPicPr preferRelativeResize="0"/>
          <p:nvPr/>
        </p:nvPicPr>
        <p:blipFill rotWithShape="1">
          <a:blip r:embed="rId3">
            <a:alphaModFix/>
          </a:blip>
          <a:srcRect/>
          <a:stretch/>
        </p:blipFill>
        <p:spPr>
          <a:xfrm>
            <a:off x="6385248" y="2286000"/>
            <a:ext cx="2663501" cy="210502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4" descr="data:image/jpeg;base64,/9j/4AAQSkZJRgABAQAAAQABAAD/2wCEAAkGBxQTEhQUEhQUFBQUFBUVFRQUFBQUFBQUFBUWFhQUFBQYHCggGBolHBQVITEhJSkrLi4uFx8zODMsNygtLisBCgoKDg0OGhAQFywcHBwsLCwsLCwsLCwsLCwsLCwsLCwsLCwsLCwsLCwsLC8sLywsLCwsLC0sLCssLCwsLCwtLP/AABEIAMIBBAMBEQACEQEDEQH/xAAbAAACAgMBAAAAAAAAAAAAAAAEBQADAQIGB//EAD4QAAIBAgMDCQcCBgAHAQAAAAECAAMRBBIhBTFRBhMiQWFxgZGxByMyQnKhwVJiFDNkgrLRJGNzktLw8RX/xAAaAQACAwEBAAAAAAAAAAAAAAAAAQIDBAUG/8QAOxEAAgIBAgIFCQgCAgIDAAAAAAECEQMEIRIxMkFRYXEFExQiYqGxwfAkJTM0gZHR4SNjFfFSwkJyov/aAAwDAQACEQMRAD8A8RgBIASAGDAD2XYdXNh6J40k/wARMGTaR2cbuKCar2iJ2a4fF62iZKI2oPIliLc8B2aM0BFTGAgdzGKikmNCK3jEVNAQPUEdiZSTGRCMObwZJF7iFjBKqQsRRkgI0YQHRU8ViaKKhjIgtQxiB6hjEDO0BFJeMizF4WJkiELtsnoL9X4luLmZ9RyQqEvMpmAEgBIASAGDAD1vkm18JQ+i3kSJhzdI7Gn/AA0G47dIE2IWxZR79V9YAtjrcNV0HaJEtTL88CRkNADRzARQzQEVEwEaESYFbG0QgaoYxMoJjREKomDJIvJiGUVYCBWMYFTmAihzGIGqNAQNVaMiC1GgIGYwIg5bWAFqmNCZmAhbtrcveZdiM2o5IViXGUzACQAkAJADBgB7LsDDc3Qood4prfvIufWYMruR3cUOGCQVjacghtHMbTpRkGNdg43NTAO9eifDcYiaY4SpESN80BmrvARUxgBW0BGhaSEUu8ABqrRoQOXjEGYYwBBdpFk0impGIFeMQM7QEDVWgRYNVaMAOq8ZFgztAiyqo1heArBaRvBiTCVEANjGABtdbpfgR95Zie5n1C9WxTNBjJACQAkAJAAjZuH5ytTp/rdV8CRf7RN0ieOPFNI9uCa+k5jds9B1FOJeMrZzW1DvkitinBY40ql/lOjf7gC2Owwte4B4xMmmF85EM1zwA0fWAzW1h3QApdpIiU1GgALVeNCYNn1jIh+Da8Q4jC0iTKa0YrAqjRiBK0BAtV4yLA6jxisFqGMiyswELcTicxsNw39plnDSKnO9i2hIMkgpREM2tBjB8al0YdnprJQdSRXljcWIBNZzjMAJACQAkAH3ITD58bS/bmfyU2+5EryuoM06RXlR68qznHb6hfjN0kVM5jaDSRWxFitxjIvkNORuPLKyH5CMvceqTyRoWKV2jqkaVMuNs0BmxiArdoxArtrf7RgU1HgAJWeNEWDM8ZAZ7PMTJIa9UiWAlYxiAKpjEB1XgRYHWeMTBKjxkGVxiBcfVyoeNpKCtkMkqTEuGbWXzRlxMbUJQakFoIhm1oAaMIhvkc262YjgSJsTtHLkqdGIxEgBIASAHX+zGlfEu36aRHizL/oyjUOom7QRubZ6id0wI6z5CbaNSWIobOWx7ayRASbReymSjzIz5BXIJveVF4qD5E/7lmZbWVad7tHdWmY1inG7QyMdd0AJg9r59I6AKarARS7xiKKjxgB1ngiLK6aFjGIc4GmRaJk0hgW0kSYFiHjIsXVqkYrAqtSSRGwSq8BWKa2MN5JRINhVN7gGIBbtZ9LS3FzM+ofqi2nL5GXE9xthDMzNq5DBJEmjJiA1aIYh2gtqjdtj5ia8fROfmVTYPJlRIASAEgB3fssp612+hf8AIn8TLqXsdLyfHmz0Cu3RMxo6MhBtF9JYiiRzeLOskREW1G0lmPmVZOQRyEq2xVuKH7WMtzL1DPppf5Gei1lmM6TFON2UtQ3MZGjTDbOWnujAscwoVlLvGIHd4CMU6BYwAY4fCWgOg6kkCRiu1ohizEVY0QbAKrxiBKjRiB6sBAZwYvHbFRY2giEJdotqJoxIyal8gMS4yxe41wJ0maXM3wew0SQLDMBmrSIxJtUdMHiJpxP1TBqF6wHLSgkAJADEAPS/ZpRy4Zm/XUPkoA/3MOqe6R2NBGsd9p1ONqaCZ4mqZz+0Km+WooZz+JaMQh2o0txLcozPYq5OYnm8TSbqzWPc2n5miauLRiwSrImew5Lic87dFBpQE0UVqUdkaF9dYyNArLeMRZSwsAoPpUbCIlRs0ANucsIDAsTXjRFsXVqkZAEZoAUsYxFTGAGhgBTWMZER449KaMXIw6h+sUS0zh2z2lGRbm3E7Q5pbpUaEbmAzRpEBRthfhPaRL8L5mTUrkL5eZCQAkAJAD13krQ5vC0V/ZmPe3S/M5ueVzO9po8ONIKx9b0kIolI5/HVJYipieuYxI57aj62mjCjFqZbUAhrajeDfymgxLbc9t2U+amp4gHzE5mTaR6DHvEOaneQssoCxFK0mitoV1V1jIm9DDiFhQWtEAQsdFdXSCEAu92txIHnJJW0iMnUW+wztOjzTlL30Bva2+W58Xmp8N2ZdJqPP4vOVQtYyo0sqeMQO8BFRWAFbCMRWRAAavGJiPGfF4TTj5HP1HSKZYUBOAaxlWRGnA+oe0DKGa7LTESRW8QC7aguvcRLMT9Yo1C9UUzUYCQAkALsFhzUqIg+dlXzNopOlZPHHikkeyEZFAG4ADwGk5Lduz0NUqFmMq6yaRS3uJsW8mVsWV2jEzmsa93PZNmNVE5meVyKGlhSez8l3vh6J401/wAROdl6TO9gdwQ2MqLiistxGiLFrUNZIjRdSoGAUWMkAoErqY0RaAR8a949ZOHSXiivJ0H4MN28l6x+lZq1/wCM/BGDyT+WXixc9GYrOkCVqMlYqAqqkRkaB76wEblNIAD1DGJg9SAhFjfj8JqxdE5+o6ZTLCgtwp6QkJrYtxOpD/DmZWb0ENEMqcRDBMYl1I7JKDqRDLG4sRCbTmGYASAHTez/AAPOYjORpSF/7m0H5lGonUaNuhx8U+LsPQce1hOfE68xBi6ssRQxbXeSIC3GPpJIjLZHNk6nvm5cjkSdswYxHq/IXE5sJT/bdf8AtJt9rTBqFUjtaSV40dGzSg1EppmZV3ZiF7rm0njjxSUe10VZp+bxynV8Kb/ZEoUVYKRmIIuLLdj7wIDlvoNb7901LTJrZ9vV31yMD10otpx7OvZXFvnXdtsFGigJHS0HUNSeZNTTXX4T9pOWkipVf1wt/Iqj5Rm4Xwru36uNR3/R/PuAalphOuL8S0ZBi9CCwt+oesnDpLxRXk6D8GNdrr749yzVr/xn4IweSPyy8WB1FmI6YFWEYimjRVs97DRLE7lzVqaFvAM0uxQUrT+t0ZtRklDhaV7/APq38gmls2kvOgq7MEuosVYNlrEWGmYnmxbvE1R08E5J77fyc+erytQlGkr3/wDz/IhrvMJ1mAVDGRKqkZFiLGfGZrx9E52fplUmUkU2IMT5Di6dnQYNriZJI6MWFkyJYRUiGU1kgDRzuJTKxHiO4zbCVo5eSNSZpJEDBgB6b7O8Hkw2c76jFvAaD8+c5+qlbo7eghWO+0b7SW97TPE0TOa2qbWF9bay5FMgBtRGQoBxQ0MlHmRnyOdm85D5mYCPRfZtVvQdf01D5MB+QZj1K3s6ugfqtHZTIbyqrTY7hw6+JCj7kDxlkIye8eoqyzjHaXXfwbfuRjD4Vx8IANtP5bEBWI3Newup17JpxwzRdxXwMeXLpciqb+PZ3dz/AGZn+FIB0v1lswu11uSDfXo66dUh5vM232d/6/Ams2milHbfbl31v2b7bg+IJUlTvXQi4NjwNuuVzhKDqXMvx5YZI8UHaA6zSJJlFEdIfUPWSh0l4leToPwY12ufenuE1a/8b9EYPJH5ZeLF1epMZ0xfWeNETWvgTrmZAFL3JuQMlRaZ3A/M4mj0eXK+33NIx+lwaVJu696bXwKqmxGvkGQtdbqL9HOWAJNrW6Dbr9Uk9NkvvILW4mrp1v8ArVfyBY3AlFzF0ILZVAzXayoxIFtLCou+0hPFKKtsnj1EckuFJ/Vrt7gArKzQVVYCYhxfxmbMfROZm6bKpMqMGADrZx6ImWfM6GLkH3lZcF0k0iJIqr04hinEYcE6y2MqRmnC2J5rOeZVCSAN5IA7zAaVuj2fZeHFOkiD5VA8px8kuKVnpMUeGKSKca14IUjnMZTzMfKWplDRSKekdhQr2mMqmThuynK6RzM3nIZmAHaezGr06y9RCn7kfmZtT0ToaCXrNHpAEwnVZVWLC9tDp8S5h0SGGh67qD4S7HOWN8ufb+5lz4oZkrfLsfdXwfvK6VSoCLKp6BX4Repc1G1NtFvUvbsmmOpna9X++b/bcxZNBj4Zev1qu6kl++1fqU1DVsVvvNiAmgyrksgB0sBbrkfP5U3Gu79ttiz0XA0p333fO99/1KBTdixsSWLuSBa5JLsfUylqU23XPc0RePDBRtJKl8kA1SZAtZpRPSXvHrJQ6S8UV5Og/BjLbf8AOPcJq1/436IweSPyy8WANRvMZ06AMVgqp1UGxNgbHfutJqMmrSK3kgnTkrNVbEgM2d26OrEE5VLq5IO4XKDXvl0cuWm93t9fAyS0+n2jst+XbzVe8rxS4myX5yyi6gZsw5u3vG679P4jxkpSzNJv6r/shCGmUpJNP++pfsDfw1ZyMwqt8wBVvmCrmAtwVR4CQl52XNPtLYPBDk0urmD43DMhAZSCVDC/BhcGQlGUeaothOM94u62AqgiGIselm7xNWJ+qc/UqpWDy0zmDABzsrcO6ZsnM34uSHFKjeUmhIOSlESopxKxWMT1hqYytnPzoHJGnJjDc5iaY6lOY/26+tpXllwxNGlhxZF3HqzPYTkHe6gDEvvk0QkKGliK2VkeUYjnNu17g+Ql+FXIyaiVREU2HMJADtfZfSvUrNwVB5kn8TNqX6p0NAvWbPS6b5SCN41mPHPgmpdh0c+PzuOULriVA1XFsAAFY5Qo6VQ/EEdTdspzfHfq1E2+lQpUm6+NNfrzOYtBkuVtK2+S2q4vbfbdd5qMcx+SwFt1Ugmzqw6WW9uh23Bg9Yuz396fZ3CXkyW9yW/dtya5X3mUrvmzFdQuVVFQ5Rdy7EdG3Xbd1SK1nr8VdXzsn/xrWNwT3bW9dSVVzNHxdTpXXQrlsKpFhlqqbdHQ3qXvb5RJem78vrfu7/cQ/wCL2XrK075f/Xbny9X3gFSmOExnUB9My/UPWTh0l4oqydB+DDtrj3x7l9Jq1/4z8EYPJH5ZeLB23TEdQHOMK7lBIyBTc7lqZ7EXtbU6jXdNePUcMardV7nZzs+j452ns7v9Y8OwDV2kwUqFQdHIDdiQuUrvO/fGtQkqUeqiL0Vvicuu/gAY3ajOrrlVQ+YsQWJu9RKjnXdc093AmE9Q5Jqqv57hj0ajJSbuq9ya+Za+2mIACIoDKbAt8tRKnrTHmZJ6p9SX1X8EFoknbk3z96a+YFja5qNmZQDlVTYnXKMoOu7QCU5cnG7o0YMPmk1d27BKiysuFG1aWl+EvwvejLqY3GxWJpMBDABvsltBM+TmbsD9U6Sgu6Z2a0FqJFkkC4rcYh0KH3ySK2jm50TjnVcgaF3qPwAUeOp9BMuqlUaOj5Pju5Hc1W0nOR1GLsS+hliIMWlpNEALG1tCBukkQZzW1n1A8ZrwLazn6uW6QDLzGSAHpPsso+5qtxq28FUf+Ux6pnW8nx9Vs7l0mI6DKGWMRWEgBDBAD1GkhAdZpJEWCK3SH1D1k4dJeKKcnQfgxhtlvfHuE1a/8Z+CMHkj8svFgjnSYjpi7EtGJiyu0kitgZ1MBBNHDwHRtUpwAFdYyIDjad1I7DJwdMryK4s54TacozAA/Y79K0pzLY06d9R1+F3CZWdBBTGRJoCxG6IbFDnWSKjm50TjndcgqVqLH9TnyAAmHVvc6+gj6lnS1mmM2tivaFTQCWRISYuZ5MgLsQ8kiDZzuPe7ns0m3EqicrUO5lEsKSQA9Q9l5/4Zv+q3+KTDq+Z2PJ/QO0fdMhvYK7QEao0ALObgFFFSlJCoXYmnJJkWheEOZbfqHrLIdJeKKMq9R+DG21qJNUnsX0mnyg/836Iw+R19mXiwepT0mKzq0LMUkkQaFlVI7K2jVKOsdhQRcRDKajRkWB1WjIgWJOhko8yE+TObm45LMwAI2c1qi9ukjNWi3E6kdphNwmGXM6qCjIMkgLEmA2J6h1kio50zonHPR+SNLLh6faL+ZJnN1LuR3NIqxIa1TrKEXsS4x7sZNEGA1msJMgxfi6mknFWVydI5x2uSeM3pUqORJ22yRkSQA9M9lTqKNTPexqm1uOVbyqXmOL/NdV1GqHpfml6Nw3e/F2V/J3pen+6H3f7Qvvj/AFlT8z++H3f7QV5Y/wBZqvM/vi+7/aCvLH+stD0v3R/d/tD++e3GaO9Hrzw+7/aCvLP+sFrfw3XznhGvQPaIteWP9YsxFXBXF/4gHMLZeN9JOPoNquIqn/y3C7cKoY1qdBqzX5/NYdYydlu2Xat6Pzn+S77jL5OXlLzK8zwcNvmSqMMN/OTN93+0b2vLH+sCrHBdfPSX2D2iD/5btgCP/AdfPw+w+0L727YFTPs7+oh9h9oX3t2wNTV2d/UR/YfaF96+waO+zev+Jh9h9oX3r7BQzbL/AKqS+xe0L719gor/AP5Vjpit0f2PqsK8qdfAecMNTILkSkqbMRkTKtYg8CDAadM7bAPdQeyYMipnXxu0GmVlgFiBAGKqq6mSKznDOicc9S2PTy0kHBF9BOVm3mz0OJVBItxD2BlaGxFUNyZYVsAxNW57BJIg2KdqVtLcfSacMbdmTUzqNCoTUc8zADBgB6zyGwOXB0z1sS/gx0+wE5+pdyO3o4ViR0GUiZjSbgQJGhWAI0drQFdlL1ZKgbAsRVvGkRsFprdlJ4j1k4dJeKKsnQfgx7tDEhahHYJp8oL/ADfojD5GlWlXixfXr3mRI6bkKcTUjK2L61SSRFgrsfPUdo4xkLNxRIsWBFxcXBFxxHZBpoSafI0qrAZSlG5jFQPjEtGhNHO4tbOe3WbMbuJzMyqZVJlRgwA6nYFa9MDrGnlMmaO50dNK4jsHSZzWgavEMWV11jK2czTW5A4kDzM6T5HIiraPVcOug7hORN+sz0MVsD7Q0FoIixJinyg9ssRXJix2liRUxLjKmZuwaCbccaic3NLil4FMmUkgBFW5AG8kAeMBpWz3rZ+HyU0UblVV8hacrI7kejxKopDAUQwlZNgxGQ3Iva+lr30NtJbhcVNOW6KNRGcsUlB0yqlXAK5yFsKeZmCAHpVGcAE7rMu7XTdNuGWOdWltXxfy7Dl6mGbGnwt07qm//GKTdd6fMobH3DGzDMrgHm1JANNFW46+kGPcfCOWfG2/1V13JfEUdLmUUuxp1b5qTfw94tqtMCR1wWq0ZFsoR+kvePWTh0l4oqydCXgw/bz2rn6VmrX/AI36IweSX9mXiwCpW0mM6di+vUjRBsCqSSEOae0KOSzIWZaFKmCyBrlEqBlXrXpMhzC27ssdUcmNxqS6kvic6WHOptxdLib/AHrfv5PYs25tNawpZb+7XKQaar8qahh1XDaRajLHIo11EtJp54pTvr7+9iKs0zG4JwtKy3iBCzGC5MkhMQbSXUHwmjC+owalcmBy8ykgA05PV7OV4i47xKsqtGnTSp0dZSbSYWdJFWJGkRJiuq2skitiDZy3q0xxdfUToT6LOVhVzXieo0zpunIfM9AuQv2ix0HjJIgzn8bUu1uEsiimTFeMrWU8ZoxxtmbNPhiKRNZzTMAJAAvY9PNXorxqp/kJGTqLJ4lc14nu9HdOTLmeiXIIpNYRDKqri2pA1QXPUDUUE+RM0YYRkne3L4oyanLODi4K93a7fVk176BiUO85Tp0SytbMWVdRpe+U9xM0+jY2+dfTX8foZPTsqV8PEu1JrsfwteJqiUzbpaFrXuttGy37iLtfhHHTY6vi6/r+SE9dmW3B1XyfZf8AXzFhXML2IB1AJBIB3XImR1ex043SvmD1KMQNA60ukPqHqJKHSXiivIvUfgwjlH/OPcvpNWv/ABv0Rz/JP5ZeLFzpcTGjpAlSlJCZZgsMhFTOVHRQBj8pbEUVZhxsjP4Xl2KMZXfZ80ZtROUeFx7f39WXzGA2VR3c5zb7gjvTbV2ZKLFlAGUlQx4A+Mvemj/5U/pIyLW5Fvw2u6/FrfrXIxhtnUHAPOMFatkBzILLzqIpYEdakvfqtuOtlHBjau+v5hk1eWLrh6r9zf8AQgUhmuoIU7gxBYDtI0vM0qvY3QuvW5hzDSRJiutT3wEItrU9D2Wl2F7mXUx9UVzUYCQAsw1XI6twOvd1xNWiUHUkztcM+gMwSVHYg7RbVErJsXMkkQaOf2Gt8RS+sHym/J0WcvTr/Ij1FE0nJZ3xJtjEWJA1O6TiimbObrtLooobE+MqXNuE2Y40jnZ526KJYUEgBIANeSqXxlAf8wHyuZDJ0WXaf8WJ7jSTQTlM9AuRcVFuAAJPcBc+kljhxy4SrNlWKDk9/wC3QPUVbXvuBbUHTKiv4GziaXppLrX0r+Zkjrot1T5r3ycfimVthUXfYa6gKb5iwXcOu7CT9Fe1vb+/7K/T4u1GLtcuVcm/kaHCoXy9G4A3roue2Vc1ragiP0R8fCn9dQl5Qj5vjcX/ANc67irm1sSW0CkmwOnuueHV+mKOm33f1Vjlr1/8Y9f/ALcLAahFpmNwH8w+oeslDpLxK8vQfgy3lAvvT9KzXr/xn4I53kn8svFi82tMZ0imjT5xwgIF76ncAoLMdOwGTxw45KPaV5sixwc31G9XZJsCGUggsNGBsKAr7iLg5SB3y/0eXNP6qzKtbC2mqa/nh/ssp8nQHUO6hS6KSFbNmeoaeXLbQ3VtTu6x1SXortW9tvjVFb164Xwxd7+5XYONiZ3VA6glFfVWsi1Cq0wzWtc5v/pIEFp23V89/wCBvWpRcuHk6/bnRbgdhWVneovRpByqqxILUudQbtdL3tw7YejOm2+S+VietXElGPN176YPWGkym8V1oxWLNpU7q3cZKG0kV5VcWc7NpyiQAwYAdXyfr5qYvvXQ+G6Y88adnS007iNyNJnNguraEiMiI+S9LNiF/aCftb8zdmfqM5ukV5D0k1gqXO/qE5dHbbSRyWPq3YmWpGaTEuLfeZogjPN0hTebDmN27JARIASADfkg4GNoE6DP6qQJDJ0WXad1lR7lTOk5TW5309jBN+PgbHwMcW4u0RnFSTi1aZTUo3vdmN/3EXGULZrHpaDrl7zTl1maOlxR5R5cu7e/iC1k1JzPfjnfQHqGum4Q87PtD0bFy4F+wKbi9mcX3kO1zbQdK97aDyh52d3YngxcPC4ql1UVhT1M44HO1/hC33/pFu6HnJdo3hxtVwr63+O5TVkCywYHpDvHrJw6S8UV5H6j8GXcoT74/Ss1a78Z+COf5J/LLxYpqVJkOk2DGqQQQSCDcEGxBHWCNxkls7RGVSVPkSvjqrXvUfVVU2dhmCrkGex6RtvJ3yx5ZvrM8dPjXV3lbY2re/O1b2tm5172vewN+IHlDzs+1j8xi5cK/YmEdwbipUBsFuHcHKNy3BvYWGkSnLnY3hxtU4qhnTLAXD1L8c730XKOv9OndEsku0bw4+XCgLFPIljFWJxCp8RAjUW+RXKajzEW09p5+iu7jxmiGKnbMmXUWqQtlxlJACQAbcm69nK9TC/iJTmjaNOllUqOrWYWjqIHr0rm8iAr5FUNaj/Sv5P4mzUulRi0Md3I6vE7iTvmFHSZyWOq6y+CM0mJ8bU075qxoxaiW1AkvMZIASAEgBAbHSDGnTOl2Ty1xNCwzCoo+WoL6fVvlEsMZG2GplE6vBe0mibc7SdD1lSGX72MoemfUaY6xPmOKHK3C1B0ayjsbon7yHmpIt8/F9ZcdoI3wup7mBi4WPjRS2IEKFxI3p1BEOyuvaNCbBgnSHePUScOkvFFeToPwZdygX3pP7VmnXfjPwRg8k/ll4sSFhxEyHRKGtxjFZRXqouptGkJyQtrbUQHeJNQb6ip5Uusym36S9ZPcJJYpEHqIo0xHKzSyJ4sbfYSSw9rIS1S6kKcTtyq/WB3SaxRRTLUSYvdidSST2yxJIpcm+ZiMRIASAEgBbg62Sop4HXuOhikrRODqSZ3OHa4nOkqZ2IPY3a0rJmeS2CyUF01bpnx3fa0s1MrkQ0mPhgG7TNqbGUxL58jiMa2s140YpsU1nuZriqRzskrZrJFZIASAEgBFiZKPMyYixmICsxGRMhiNxtCkHE+0vp42ou6ow/uMTiuwksklyYVS29iF3VW8bH1kfNx7CSzzXWXjlPif1/YReZiS9ImW0OU1YnVhpru321tI+bSaaJxyymnF9gVtLlDXrnOzKlwBlUG2nXqZLNNZJ8TRDTweGHAnsKKmPqgG7G4N73/ABEoRZOWSSTB2x1Q/OfST4I9hneafaUM5O8k+MkkkRc2+s1tGRJaAGYASAEgBIASAEgBIAYMAOy2JXzU1PXax7xoZizRpnV087iMWWZzSNcF8A7h6RZOky2HIC2//LPfCJHJyOJ2h+JrxGDLyFc1nNJACQAkAJACLviZOJDESZBGRMGAEEZEzAkYiEQxiLcL8XgfSQnyLcPSLqv+/WQRqaJiPh/97I48yOToMFlphJACQAkAMCAEgBmAEgBIASAEgBIAdHyWPQb6vwJm1Bv0nROgWZGbj//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pic>
        <p:nvPicPr>
          <p:cNvPr id="566" name="Google Shape;566;p84" descr="http://www.wildmedcenter.com/uploads/5/9/8/2/5982510/4327770.png?471"/>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Abdominal Regions</a:t>
            </a:r>
            <a:endParaRPr sz="4400" b="0" i="0" u="none" strike="noStrike" cap="none">
              <a:solidFill>
                <a:schemeClr val="dk1"/>
              </a:solidFill>
              <a:latin typeface="Comic Sans MS"/>
              <a:ea typeface="Comic Sans MS"/>
              <a:cs typeface="Comic Sans MS"/>
              <a:sym typeface="Comic Sans MS"/>
            </a:endParaRPr>
          </a:p>
        </p:txBody>
      </p:sp>
      <p:sp>
        <p:nvSpPr>
          <p:cNvPr id="573" name="Google Shape;573;p8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abdomen is further subdivided into </a:t>
            </a:r>
            <a:r>
              <a:rPr lang="en-US" sz="3200" b="0" i="0" u="none" strike="noStrike" cap="none">
                <a:solidFill>
                  <a:srgbClr val="FF0000"/>
                </a:solidFill>
                <a:latin typeface="Comic Sans MS"/>
                <a:ea typeface="Comic Sans MS"/>
                <a:cs typeface="Comic Sans MS"/>
                <a:sym typeface="Comic Sans MS"/>
              </a:rPr>
              <a:t>nine</a:t>
            </a:r>
            <a:r>
              <a:rPr lang="en-US" sz="3200" b="0" i="0" u="none" strike="noStrike" cap="none">
                <a:solidFill>
                  <a:schemeClr val="dk1"/>
                </a:solidFill>
                <a:latin typeface="Comic Sans MS"/>
                <a:ea typeface="Comic Sans MS"/>
                <a:cs typeface="Comic Sans MS"/>
                <a:sym typeface="Comic Sans MS"/>
              </a:rPr>
              <a:t> regions by four imaginary lines.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Epigastric</a:t>
            </a:r>
            <a:endParaRPr sz="2800" b="0" i="0" u="none" strike="noStrike" cap="none">
              <a:solidFill>
                <a:schemeClr val="dk1"/>
              </a:solidFill>
              <a:latin typeface="Comic Sans MS"/>
              <a:ea typeface="Comic Sans MS"/>
              <a:cs typeface="Comic Sans MS"/>
              <a:sym typeface="Comic Sans MS"/>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Right and left hypochondriac</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Umbilical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Right and left lumbar</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Hypogastric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Right and left iliac</a:t>
            </a:r>
            <a:endParaRPr sz="2800" b="0" i="0" u="none" strike="noStrike" cap="none">
              <a:solidFill>
                <a:schemeClr val="dk1"/>
              </a:solidFill>
              <a:latin typeface="Comic Sans MS"/>
              <a:ea typeface="Comic Sans MS"/>
              <a:cs typeface="Comic Sans MS"/>
              <a:sym typeface="Comic Sans MS"/>
            </a:endParaRPr>
          </a:p>
        </p:txBody>
      </p:sp>
      <p:pic>
        <p:nvPicPr>
          <p:cNvPr id="574" name="Google Shape;574;p85" descr="https://a339062bb12acaf0447f-fe54b552272646221985f1a127513c68.ssl.cf2.rackcdn.com/FBA3A611-D2AD-48FF-B0A5-296295573FD4.jpg"/>
          <p:cNvPicPr preferRelativeResize="0"/>
          <p:nvPr/>
        </p:nvPicPr>
        <p:blipFill rotWithShape="1">
          <a:blip r:embed="rId3">
            <a:alphaModFix/>
          </a:blip>
          <a:srcRect/>
          <a:stretch/>
        </p:blipFill>
        <p:spPr>
          <a:xfrm>
            <a:off x="5232761" y="3733800"/>
            <a:ext cx="3760880" cy="281940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86" descr="http://classconnection.s3.amazonaws.com/279/flashcards/1914279/jpg/9_abdominopelvic_regions1348255094923.jpg"/>
          <p:cNvPicPr preferRelativeResize="0"/>
          <p:nvPr/>
        </p:nvPicPr>
        <p:blipFill rotWithShape="1">
          <a:blip r:embed="rId3">
            <a:alphaModFix/>
          </a:blip>
          <a:srcRect/>
          <a:stretch/>
        </p:blipFill>
        <p:spPr>
          <a:xfrm>
            <a:off x="0" y="1524000"/>
            <a:ext cx="9144000" cy="5186876"/>
          </a:xfrm>
          <a:prstGeom prst="rect">
            <a:avLst/>
          </a:prstGeom>
          <a:noFill/>
          <a:ln>
            <a:noFill/>
          </a:ln>
        </p:spPr>
      </p:pic>
      <p:sp>
        <p:nvSpPr>
          <p:cNvPr id="580" name="Google Shape;580;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Abdominopelvic Regions</a:t>
            </a:r>
            <a:endParaRPr sz="4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87" descr="http://www.rci.rutgers.edu/%7Euzwiak/AnatPhys/APFallLect1_files/image014.jpg"/>
          <p:cNvPicPr preferRelativeResize="0"/>
          <p:nvPr/>
        </p:nvPicPr>
        <p:blipFill rotWithShape="1">
          <a:blip r:embed="rId3">
            <a:alphaModFix/>
          </a:blip>
          <a:srcRect/>
          <a:stretch/>
        </p:blipFill>
        <p:spPr>
          <a:xfrm>
            <a:off x="685800" y="1143000"/>
            <a:ext cx="7823198" cy="5486400"/>
          </a:xfrm>
          <a:prstGeom prst="rect">
            <a:avLst/>
          </a:prstGeom>
          <a:noFill/>
          <a:ln w="9525" cap="flat" cmpd="sng">
            <a:solidFill>
              <a:schemeClr val="dk1"/>
            </a:solidFill>
            <a:prstDash val="solid"/>
            <a:round/>
            <a:headEnd type="none" w="sm" len="sm"/>
            <a:tailEnd type="none" w="sm" len="sm"/>
          </a:ln>
        </p:spPr>
      </p:pic>
      <p:sp>
        <p:nvSpPr>
          <p:cNvPr id="586" name="Google Shape;586;p87"/>
          <p:cNvSpPr txBox="1">
            <a:spLocks noGrp="1"/>
          </p:cNvSpPr>
          <p:nvPr>
            <p:ph type="title"/>
          </p:nvPr>
        </p:nvSpPr>
        <p:spPr>
          <a:xfrm>
            <a:off x="457200" y="274638"/>
            <a:ext cx="8229600" cy="8683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Abdominal Quadrants &amp; Regions</a:t>
            </a:r>
            <a:endParaRPr sz="395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8"/>
          <p:cNvSpPr txBox="1">
            <a:spLocks noGrp="1"/>
          </p:cNvSpPr>
          <p:nvPr>
            <p:ph type="body" idx="1"/>
          </p:nvPr>
        </p:nvSpPr>
        <p:spPr>
          <a:xfrm>
            <a:off x="457200" y="533401"/>
            <a:ext cx="8229600" cy="1371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Learn the body parts and regions on pp 12 and 13 in the textbook.</a:t>
            </a:r>
            <a:endParaRPr sz="3200" b="0" i="0" u="none" strike="noStrike" cap="none">
              <a:solidFill>
                <a:schemeClr val="dk1"/>
              </a:solidFill>
              <a:latin typeface="Comic Sans MS"/>
              <a:ea typeface="Comic Sans MS"/>
              <a:cs typeface="Comic Sans MS"/>
              <a:sym typeface="Comic Sans MS"/>
            </a:endParaRPr>
          </a:p>
        </p:txBody>
      </p:sp>
      <p:pic>
        <p:nvPicPr>
          <p:cNvPr id="592" name="Google Shape;592;p88" descr="http://scioly.org/wiki/images/2/2f/Regions2.JPG"/>
          <p:cNvPicPr preferRelativeResize="0"/>
          <p:nvPr/>
        </p:nvPicPr>
        <p:blipFill rotWithShape="1">
          <a:blip r:embed="rId3">
            <a:alphaModFix/>
          </a:blip>
          <a:srcRect/>
          <a:stretch/>
        </p:blipFill>
        <p:spPr>
          <a:xfrm>
            <a:off x="1524000" y="1752599"/>
            <a:ext cx="6553200" cy="487711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89" descr="http://o.quizlet.com/i/6x-cDL0sRGUuLFufXWVHZg.jpg"/>
          <p:cNvPicPr preferRelativeResize="0"/>
          <p:nvPr/>
        </p:nvPicPr>
        <p:blipFill rotWithShape="1">
          <a:blip r:embed="rId3">
            <a:alphaModFix/>
          </a:blip>
          <a:srcRect/>
          <a:stretch/>
        </p:blipFill>
        <p:spPr>
          <a:xfrm>
            <a:off x="685800" y="1420091"/>
            <a:ext cx="3352800" cy="3962402"/>
          </a:xfrm>
          <a:prstGeom prst="rect">
            <a:avLst/>
          </a:prstGeom>
          <a:noFill/>
          <a:ln>
            <a:noFill/>
          </a:ln>
        </p:spPr>
      </p:pic>
      <p:pic>
        <p:nvPicPr>
          <p:cNvPr id="598" name="Google Shape;598;p89" descr="http://o.quizlet.com/i/toZjQdxPrCbOj0whB79rtg.jpg"/>
          <p:cNvPicPr preferRelativeResize="0"/>
          <p:nvPr/>
        </p:nvPicPr>
        <p:blipFill rotWithShape="1">
          <a:blip r:embed="rId4">
            <a:alphaModFix/>
          </a:blip>
          <a:srcRect/>
          <a:stretch/>
        </p:blipFill>
        <p:spPr>
          <a:xfrm>
            <a:off x="4800600" y="1523999"/>
            <a:ext cx="3200400" cy="3782293"/>
          </a:xfrm>
          <a:prstGeom prst="rect">
            <a:avLst/>
          </a:prstGeom>
          <a:noFill/>
          <a:ln>
            <a:noFill/>
          </a:ln>
        </p:spPr>
      </p:pic>
      <p:sp>
        <p:nvSpPr>
          <p:cNvPr id="599" name="Google Shape;599;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Name the abdominal quadrant</a:t>
            </a:r>
            <a:endParaRPr sz="4400" b="0" i="0" u="none" strike="noStrike" cap="none">
              <a:solidFill>
                <a:schemeClr val="dk1"/>
              </a:solidFill>
              <a:latin typeface="Comic Sans MS"/>
              <a:ea typeface="Comic Sans MS"/>
              <a:cs typeface="Comic Sans MS"/>
              <a:sym typeface="Comic Sans MS"/>
            </a:endParaRPr>
          </a:p>
        </p:txBody>
      </p:sp>
      <p:sp>
        <p:nvSpPr>
          <p:cNvPr id="600" name="Google Shape;600;p89"/>
          <p:cNvSpPr txBox="1"/>
          <p:nvPr/>
        </p:nvSpPr>
        <p:spPr>
          <a:xfrm>
            <a:off x="2133600" y="5943600"/>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sp>
        <p:nvSpPr>
          <p:cNvPr id="601" name="Google Shape;601;p89"/>
          <p:cNvSpPr txBox="1"/>
          <p:nvPr/>
        </p:nvSpPr>
        <p:spPr>
          <a:xfrm>
            <a:off x="762000" y="5181600"/>
            <a:ext cx="3124199"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rgbClr val="FF0000"/>
                </a:solidFill>
                <a:latin typeface="Comic Sans MS"/>
                <a:ea typeface="Comic Sans MS"/>
                <a:cs typeface="Comic Sans MS"/>
                <a:sym typeface="Comic Sans MS"/>
              </a:rPr>
              <a:t>RIGHT UPPER QUADRANT (RUQ)</a:t>
            </a:r>
            <a:endParaRPr sz="2800" b="0" i="0" u="none" strike="noStrike" cap="none">
              <a:solidFill>
                <a:srgbClr val="FF0000"/>
              </a:solidFill>
              <a:latin typeface="Comic Sans MS"/>
              <a:ea typeface="Comic Sans MS"/>
              <a:cs typeface="Comic Sans MS"/>
              <a:sym typeface="Comic Sans MS"/>
            </a:endParaRPr>
          </a:p>
        </p:txBody>
      </p:sp>
      <p:sp>
        <p:nvSpPr>
          <p:cNvPr id="602" name="Google Shape;602;p89"/>
          <p:cNvSpPr txBox="1"/>
          <p:nvPr/>
        </p:nvSpPr>
        <p:spPr>
          <a:xfrm>
            <a:off x="4800600" y="5105400"/>
            <a:ext cx="3124199"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rgbClr val="FF0000"/>
                </a:solidFill>
                <a:latin typeface="Comic Sans MS"/>
                <a:ea typeface="Comic Sans MS"/>
                <a:cs typeface="Comic Sans MS"/>
                <a:sym typeface="Comic Sans MS"/>
              </a:rPr>
              <a:t>LEFT LOWER QUADRANT (LLQ)</a:t>
            </a:r>
            <a:endParaRPr sz="2800" b="0" i="0" u="none" strike="noStrike" cap="none">
              <a:solidFill>
                <a:srgbClr val="FF00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500"/>
                                        <p:tgtEl>
                                          <p:spTgt spid="5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1"/>
                                        </p:tgtEl>
                                        <p:attrNameLst>
                                          <p:attrName>style.visibility</p:attrName>
                                        </p:attrNameLst>
                                      </p:cBhvr>
                                      <p:to>
                                        <p:strVal val="visible"/>
                                      </p:to>
                                    </p:set>
                                    <p:animEffect transition="in" filter="fade">
                                      <p:cBhvr>
                                        <p:cTn id="12" dur="500"/>
                                        <p:tgtEl>
                                          <p:spTgt spid="6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8"/>
                                        </p:tgtEl>
                                        <p:attrNameLst>
                                          <p:attrName>style.visibility</p:attrName>
                                        </p:attrNameLst>
                                      </p:cBhvr>
                                      <p:to>
                                        <p:strVal val="visible"/>
                                      </p:to>
                                    </p:set>
                                    <p:animEffect transition="in" filter="fade">
                                      <p:cBhvr>
                                        <p:cTn id="17" dur="500"/>
                                        <p:tgtEl>
                                          <p:spTgt spid="5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2"/>
                                        </p:tgtEl>
                                        <p:attrNameLst>
                                          <p:attrName>style.visibility</p:attrName>
                                        </p:attrNameLst>
                                      </p:cBhvr>
                                      <p:to>
                                        <p:strVal val="visible"/>
                                      </p:to>
                                    </p:set>
                                    <p:animEffect transition="in" filter="fade">
                                      <p:cBhvr>
                                        <p:cTn id="22"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90" descr="http://o.quizlet.com/i/A4v2zzRdkb6ZwF5ihhO-Kg.jpg"/>
          <p:cNvPicPr preferRelativeResize="0"/>
          <p:nvPr/>
        </p:nvPicPr>
        <p:blipFill rotWithShape="1">
          <a:blip r:embed="rId3">
            <a:alphaModFix/>
          </a:blip>
          <a:srcRect/>
          <a:stretch/>
        </p:blipFill>
        <p:spPr>
          <a:xfrm>
            <a:off x="685800" y="2286000"/>
            <a:ext cx="3657600" cy="4322620"/>
          </a:xfrm>
          <a:prstGeom prst="rect">
            <a:avLst/>
          </a:prstGeom>
          <a:noFill/>
          <a:ln>
            <a:noFill/>
          </a:ln>
        </p:spPr>
      </p:pic>
      <p:pic>
        <p:nvPicPr>
          <p:cNvPr id="608" name="Google Shape;608;p90" descr="http://o.quizlet.com/i/BerUgu_bSqFZwPy3GjqvGQ.jpg"/>
          <p:cNvPicPr preferRelativeResize="0"/>
          <p:nvPr/>
        </p:nvPicPr>
        <p:blipFill rotWithShape="1">
          <a:blip r:embed="rId4">
            <a:alphaModFix/>
          </a:blip>
          <a:srcRect/>
          <a:stretch/>
        </p:blipFill>
        <p:spPr>
          <a:xfrm>
            <a:off x="5029200" y="2286000"/>
            <a:ext cx="3505200" cy="4142512"/>
          </a:xfrm>
          <a:prstGeom prst="rect">
            <a:avLst/>
          </a:prstGeom>
          <a:noFill/>
          <a:ln>
            <a:noFill/>
          </a:ln>
        </p:spPr>
      </p:pic>
      <p:sp>
        <p:nvSpPr>
          <p:cNvPr id="609" name="Google Shape;609;p90"/>
          <p:cNvSpPr txBox="1"/>
          <p:nvPr/>
        </p:nvSpPr>
        <p:spPr>
          <a:xfrm>
            <a:off x="838200" y="609600"/>
            <a:ext cx="35052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FF0000"/>
                </a:solidFill>
                <a:latin typeface="Comic Sans MS"/>
                <a:ea typeface="Comic Sans MS"/>
                <a:cs typeface="Comic Sans MS"/>
                <a:sym typeface="Comic Sans MS"/>
              </a:rPr>
              <a:t>RIGHT LOWER QUADRANT (RLQ)</a:t>
            </a:r>
            <a:endParaRPr sz="3200" b="0" i="0" u="none" strike="noStrike" cap="none">
              <a:solidFill>
                <a:srgbClr val="FF0000"/>
              </a:solidFill>
              <a:latin typeface="Comic Sans MS"/>
              <a:ea typeface="Comic Sans MS"/>
              <a:cs typeface="Comic Sans MS"/>
              <a:sym typeface="Comic Sans MS"/>
            </a:endParaRPr>
          </a:p>
        </p:txBody>
      </p:sp>
      <p:sp>
        <p:nvSpPr>
          <p:cNvPr id="610" name="Google Shape;610;p90"/>
          <p:cNvSpPr txBox="1"/>
          <p:nvPr/>
        </p:nvSpPr>
        <p:spPr>
          <a:xfrm>
            <a:off x="4876800" y="762000"/>
            <a:ext cx="35052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FF0000"/>
                </a:solidFill>
                <a:latin typeface="Comic Sans MS"/>
                <a:ea typeface="Comic Sans MS"/>
                <a:cs typeface="Comic Sans MS"/>
                <a:sym typeface="Comic Sans MS"/>
              </a:rPr>
              <a:t>LEFT UPPER QUADRANT (RLQ)</a:t>
            </a:r>
            <a:endParaRPr sz="3200" b="0" i="0" u="none" strike="noStrike" cap="none">
              <a:solidFill>
                <a:srgbClr val="FF00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animEffect transition="in" filter="fade">
                                      <p:cBhvr>
                                        <p:cTn id="7" dur="500"/>
                                        <p:tgtEl>
                                          <p:spTgt spid="6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9"/>
                                        </p:tgtEl>
                                        <p:attrNameLst>
                                          <p:attrName>style.visibility</p:attrName>
                                        </p:attrNameLst>
                                      </p:cBhvr>
                                      <p:to>
                                        <p:strVal val="visible"/>
                                      </p:to>
                                    </p:set>
                                    <p:animEffect transition="in" filter="fade">
                                      <p:cBhvr>
                                        <p:cTn id="12" dur="500"/>
                                        <p:tgtEl>
                                          <p:spTgt spid="6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8"/>
                                        </p:tgtEl>
                                        <p:attrNameLst>
                                          <p:attrName>style.visibility</p:attrName>
                                        </p:attrNameLst>
                                      </p:cBhvr>
                                      <p:to>
                                        <p:strVal val="visible"/>
                                      </p:to>
                                    </p:set>
                                    <p:animEffect transition="in" filter="fade">
                                      <p:cBhvr>
                                        <p:cTn id="17" dur="500"/>
                                        <p:tgtEl>
                                          <p:spTgt spid="6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0"/>
                                        </p:tgtEl>
                                        <p:attrNameLst>
                                          <p:attrName>style.visibility</p:attrName>
                                        </p:attrNameLst>
                                      </p:cBhvr>
                                      <p:to>
                                        <p:strVal val="visible"/>
                                      </p:to>
                                    </p:set>
                                    <p:animEffect transition="in" filter="fade">
                                      <p:cBhvr>
                                        <p:cTn id="22" dur="5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What abdominal region?</a:t>
            </a:r>
            <a:endParaRPr sz="4400" b="0" i="0" u="none" strike="noStrike" cap="none">
              <a:solidFill>
                <a:schemeClr val="dk1"/>
              </a:solidFill>
              <a:latin typeface="Comic Sans MS"/>
              <a:ea typeface="Comic Sans MS"/>
              <a:cs typeface="Comic Sans MS"/>
              <a:sym typeface="Comic Sans MS"/>
            </a:endParaRPr>
          </a:p>
        </p:txBody>
      </p:sp>
      <p:pic>
        <p:nvPicPr>
          <p:cNvPr id="616" name="Google Shape;616;p91" descr="http://o.quizlet.com/i/Jk8p02iSIIyALQepEZCM2A.jpg"/>
          <p:cNvPicPr preferRelativeResize="0"/>
          <p:nvPr/>
        </p:nvPicPr>
        <p:blipFill rotWithShape="1">
          <a:blip r:embed="rId3">
            <a:alphaModFix/>
          </a:blip>
          <a:srcRect/>
          <a:stretch/>
        </p:blipFill>
        <p:spPr>
          <a:xfrm>
            <a:off x="685800" y="1676400"/>
            <a:ext cx="2162175" cy="3657600"/>
          </a:xfrm>
          <a:prstGeom prst="rect">
            <a:avLst/>
          </a:prstGeom>
          <a:noFill/>
          <a:ln>
            <a:noFill/>
          </a:ln>
        </p:spPr>
      </p:pic>
      <p:pic>
        <p:nvPicPr>
          <p:cNvPr id="617" name="Google Shape;617;p91" descr="http://o.quizlet.com/i/HBh8WeL2feTM42YEB9fxxw.jpg"/>
          <p:cNvPicPr preferRelativeResize="0"/>
          <p:nvPr/>
        </p:nvPicPr>
        <p:blipFill rotWithShape="1">
          <a:blip r:embed="rId4">
            <a:alphaModFix/>
          </a:blip>
          <a:srcRect/>
          <a:stretch/>
        </p:blipFill>
        <p:spPr>
          <a:xfrm>
            <a:off x="3352800" y="1600200"/>
            <a:ext cx="2162175" cy="3657600"/>
          </a:xfrm>
          <a:prstGeom prst="rect">
            <a:avLst/>
          </a:prstGeom>
          <a:noFill/>
          <a:ln>
            <a:noFill/>
          </a:ln>
        </p:spPr>
      </p:pic>
      <p:pic>
        <p:nvPicPr>
          <p:cNvPr id="618" name="Google Shape;618;p91" descr="http://o.quizlet.com/i/BaHMYYfTApdtr_w5c_kFdw.jpg"/>
          <p:cNvPicPr preferRelativeResize="0"/>
          <p:nvPr/>
        </p:nvPicPr>
        <p:blipFill rotWithShape="1">
          <a:blip r:embed="rId5">
            <a:alphaModFix/>
          </a:blip>
          <a:srcRect/>
          <a:stretch/>
        </p:blipFill>
        <p:spPr>
          <a:xfrm>
            <a:off x="6096000" y="1600200"/>
            <a:ext cx="2162175" cy="3657600"/>
          </a:xfrm>
          <a:prstGeom prst="rect">
            <a:avLst/>
          </a:prstGeom>
          <a:noFill/>
          <a:ln>
            <a:noFill/>
          </a:ln>
        </p:spPr>
      </p:pic>
      <p:sp>
        <p:nvSpPr>
          <p:cNvPr id="619" name="Google Shape;619;p91"/>
          <p:cNvSpPr txBox="1"/>
          <p:nvPr/>
        </p:nvSpPr>
        <p:spPr>
          <a:xfrm>
            <a:off x="0" y="5562600"/>
            <a:ext cx="3429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Right Hypochondriac Region</a:t>
            </a:r>
            <a:endParaRPr sz="2400" b="1" i="0" u="none" strike="noStrike" cap="none">
              <a:solidFill>
                <a:schemeClr val="dk1"/>
              </a:solidFill>
              <a:latin typeface="Comic Sans MS"/>
              <a:ea typeface="Comic Sans MS"/>
              <a:cs typeface="Comic Sans MS"/>
              <a:sym typeface="Comic Sans MS"/>
            </a:endParaRPr>
          </a:p>
        </p:txBody>
      </p:sp>
      <p:sp>
        <p:nvSpPr>
          <p:cNvPr id="620" name="Google Shape;620;p91"/>
          <p:cNvSpPr/>
          <p:nvPr/>
        </p:nvSpPr>
        <p:spPr>
          <a:xfrm>
            <a:off x="3429000" y="5562600"/>
            <a:ext cx="2286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Epigastric Region</a:t>
            </a:r>
            <a:endParaRPr sz="2400" b="1" i="0" u="none" strike="noStrike" cap="none">
              <a:solidFill>
                <a:schemeClr val="dk1"/>
              </a:solidFill>
              <a:latin typeface="Comic Sans MS"/>
              <a:ea typeface="Comic Sans MS"/>
              <a:cs typeface="Comic Sans MS"/>
              <a:sym typeface="Comic Sans MS"/>
            </a:endParaRPr>
          </a:p>
        </p:txBody>
      </p:sp>
      <p:sp>
        <p:nvSpPr>
          <p:cNvPr id="621" name="Google Shape;621;p91"/>
          <p:cNvSpPr/>
          <p:nvPr/>
        </p:nvSpPr>
        <p:spPr>
          <a:xfrm>
            <a:off x="6095999" y="5486400"/>
            <a:ext cx="304800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Left Hypochondriac Region</a:t>
            </a:r>
            <a:endParaRPr sz="2400" b="1"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2000"/>
                                        <p:tgtEl>
                                          <p:spTgt spid="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9"/>
                                        </p:tgtEl>
                                        <p:attrNameLst>
                                          <p:attrName>style.visibility</p:attrName>
                                        </p:attrNameLst>
                                      </p:cBhvr>
                                      <p:to>
                                        <p:strVal val="visible"/>
                                      </p:to>
                                    </p:set>
                                    <p:animEffect transition="in" filter="fade">
                                      <p:cBhvr>
                                        <p:cTn id="12" dur="2000"/>
                                        <p:tgtEl>
                                          <p:spTgt spid="6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
                                        </p:tgtEl>
                                        <p:attrNameLst>
                                          <p:attrName>style.visibility</p:attrName>
                                        </p:attrNameLst>
                                      </p:cBhvr>
                                      <p:to>
                                        <p:strVal val="visible"/>
                                      </p:to>
                                    </p:set>
                                    <p:animEffect transition="in" filter="fade">
                                      <p:cBhvr>
                                        <p:cTn id="17" dur="1000"/>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0"/>
                                        </p:tgtEl>
                                        <p:attrNameLst>
                                          <p:attrName>style.visibility</p:attrName>
                                        </p:attrNameLst>
                                      </p:cBhvr>
                                      <p:to>
                                        <p:strVal val="visible"/>
                                      </p:to>
                                    </p:set>
                                    <p:animEffect transition="in" filter="fade">
                                      <p:cBhvr>
                                        <p:cTn id="22" dur="1000"/>
                                        <p:tgtEl>
                                          <p:spTgt spid="6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8"/>
                                        </p:tgtEl>
                                        <p:attrNameLst>
                                          <p:attrName>style.visibility</p:attrName>
                                        </p:attrNameLst>
                                      </p:cBhvr>
                                      <p:to>
                                        <p:strVal val="visible"/>
                                      </p:to>
                                    </p:set>
                                    <p:animEffect transition="in" filter="fade">
                                      <p:cBhvr>
                                        <p:cTn id="27" dur="2000"/>
                                        <p:tgtEl>
                                          <p:spTgt spid="6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1"/>
                                        </p:tgtEl>
                                        <p:attrNameLst>
                                          <p:attrName>style.visibility</p:attrName>
                                        </p:attrNameLst>
                                      </p:cBhvr>
                                      <p:to>
                                        <p:strVal val="visible"/>
                                      </p:to>
                                    </p:set>
                                    <p:animEffect transition="in" filter="fade">
                                      <p:cBhvr>
                                        <p:cTn id="32" dur="2000"/>
                                        <p:tgtEl>
                                          <p:spTgt spid="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0" descr="https://dr282zn36sxxg.cloudfront.net/datastreams/f-d%3A254766d3cb4ff76cd8a61b9e71366e497ff73320498afb9dfb38383c%2BIMAGE_THUMB_POSTCARD%2BIMAGE_THUMB_POSTCARD.1"/>
          <p:cNvPicPr preferRelativeResize="0"/>
          <p:nvPr/>
        </p:nvPicPr>
        <p:blipFill rotWithShape="1">
          <a:blip r:embed="rId3">
            <a:alphaModFix/>
          </a:blip>
          <a:srcRect/>
          <a:stretch/>
        </p:blipFill>
        <p:spPr>
          <a:xfrm>
            <a:off x="990600" y="228600"/>
            <a:ext cx="6837947" cy="64960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p92" descr="http://o.quizlet.com/i/gwDaNkacPTROdOAsG8g09w.jpg"/>
          <p:cNvPicPr preferRelativeResize="0"/>
          <p:nvPr/>
        </p:nvPicPr>
        <p:blipFill rotWithShape="1">
          <a:blip r:embed="rId3">
            <a:alphaModFix/>
          </a:blip>
          <a:srcRect/>
          <a:stretch/>
        </p:blipFill>
        <p:spPr>
          <a:xfrm>
            <a:off x="6477000" y="2286000"/>
            <a:ext cx="2438400" cy="4124870"/>
          </a:xfrm>
          <a:prstGeom prst="rect">
            <a:avLst/>
          </a:prstGeom>
          <a:noFill/>
          <a:ln>
            <a:noFill/>
          </a:ln>
        </p:spPr>
      </p:pic>
      <p:pic>
        <p:nvPicPr>
          <p:cNvPr id="627" name="Google Shape;627;p92" descr="http://o.quizlet.com/i/lLkzTIsFL_mxxsuHVB9tLw.jpg"/>
          <p:cNvPicPr preferRelativeResize="0"/>
          <p:nvPr/>
        </p:nvPicPr>
        <p:blipFill rotWithShape="1">
          <a:blip r:embed="rId4">
            <a:alphaModFix/>
          </a:blip>
          <a:srcRect/>
          <a:stretch/>
        </p:blipFill>
        <p:spPr>
          <a:xfrm>
            <a:off x="3429000" y="2209800"/>
            <a:ext cx="2514600" cy="4253773"/>
          </a:xfrm>
          <a:prstGeom prst="rect">
            <a:avLst/>
          </a:prstGeom>
          <a:noFill/>
          <a:ln>
            <a:noFill/>
          </a:ln>
        </p:spPr>
      </p:pic>
      <p:sp>
        <p:nvSpPr>
          <p:cNvPr id="628" name="Google Shape;628;p92"/>
          <p:cNvSpPr/>
          <p:nvPr/>
        </p:nvSpPr>
        <p:spPr>
          <a:xfrm>
            <a:off x="762000" y="990600"/>
            <a:ext cx="2438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Right Lumbar Region</a:t>
            </a:r>
            <a:endParaRPr sz="2400" b="1" i="0" u="none" strike="noStrike" cap="none">
              <a:solidFill>
                <a:schemeClr val="dk1"/>
              </a:solidFill>
              <a:latin typeface="Comic Sans MS"/>
              <a:ea typeface="Comic Sans MS"/>
              <a:cs typeface="Comic Sans MS"/>
              <a:sym typeface="Comic Sans MS"/>
            </a:endParaRPr>
          </a:p>
        </p:txBody>
      </p:sp>
      <p:sp>
        <p:nvSpPr>
          <p:cNvPr id="629" name="Google Shape;629;p92"/>
          <p:cNvSpPr/>
          <p:nvPr/>
        </p:nvSpPr>
        <p:spPr>
          <a:xfrm>
            <a:off x="3810000" y="990600"/>
            <a:ext cx="167341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Umbilical Region</a:t>
            </a:r>
            <a:endParaRPr sz="2400" b="1" i="0" u="none" strike="noStrike" cap="none">
              <a:solidFill>
                <a:schemeClr val="dk1"/>
              </a:solidFill>
              <a:latin typeface="Comic Sans MS"/>
              <a:ea typeface="Comic Sans MS"/>
              <a:cs typeface="Comic Sans MS"/>
              <a:sym typeface="Comic Sans MS"/>
            </a:endParaRPr>
          </a:p>
        </p:txBody>
      </p:sp>
      <p:sp>
        <p:nvSpPr>
          <p:cNvPr id="630" name="Google Shape;630;p92"/>
          <p:cNvSpPr/>
          <p:nvPr/>
        </p:nvSpPr>
        <p:spPr>
          <a:xfrm>
            <a:off x="6477000" y="914400"/>
            <a:ext cx="217698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Left Lumbar Region</a:t>
            </a:r>
            <a:endParaRPr sz="2400" b="1" i="0" u="none" strike="noStrike" cap="none">
              <a:solidFill>
                <a:schemeClr val="dk1"/>
              </a:solidFill>
              <a:latin typeface="Comic Sans MS"/>
              <a:ea typeface="Comic Sans MS"/>
              <a:cs typeface="Comic Sans MS"/>
              <a:sym typeface="Comic Sans MS"/>
            </a:endParaRPr>
          </a:p>
        </p:txBody>
      </p:sp>
      <p:pic>
        <p:nvPicPr>
          <p:cNvPr id="631" name="Google Shape;631;p92" descr="http://o.quizlet.com/i/gwDaNkacPTROdOAsG8g09w.jpg"/>
          <p:cNvPicPr preferRelativeResize="0"/>
          <p:nvPr/>
        </p:nvPicPr>
        <p:blipFill rotWithShape="1">
          <a:blip r:embed="rId3">
            <a:alphaModFix/>
          </a:blip>
          <a:srcRect/>
          <a:stretch/>
        </p:blipFill>
        <p:spPr>
          <a:xfrm>
            <a:off x="381000" y="2133600"/>
            <a:ext cx="2525911" cy="42729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8"/>
                                        </p:tgtEl>
                                        <p:attrNameLst>
                                          <p:attrName>style.visibility</p:attrName>
                                        </p:attrNameLst>
                                      </p:cBhvr>
                                      <p:to>
                                        <p:strVal val="visible"/>
                                      </p:to>
                                    </p:set>
                                    <p:animEffect transition="in" filter="fade">
                                      <p:cBhvr>
                                        <p:cTn id="12" dur="500"/>
                                        <p:tgtEl>
                                          <p:spTgt spid="6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7"/>
                                        </p:tgtEl>
                                        <p:attrNameLst>
                                          <p:attrName>style.visibility</p:attrName>
                                        </p:attrNameLst>
                                      </p:cBhvr>
                                      <p:to>
                                        <p:strVal val="visible"/>
                                      </p:to>
                                    </p:set>
                                    <p:animEffect transition="in" filter="fade">
                                      <p:cBhvr>
                                        <p:cTn id="17" dur="500"/>
                                        <p:tgtEl>
                                          <p:spTgt spid="6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9"/>
                                        </p:tgtEl>
                                        <p:attrNameLst>
                                          <p:attrName>style.visibility</p:attrName>
                                        </p:attrNameLst>
                                      </p:cBhvr>
                                      <p:to>
                                        <p:strVal val="visible"/>
                                      </p:to>
                                    </p:set>
                                    <p:animEffect transition="in" filter="fade">
                                      <p:cBhvr>
                                        <p:cTn id="22" dur="500"/>
                                        <p:tgtEl>
                                          <p:spTgt spid="6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6"/>
                                        </p:tgtEl>
                                        <p:attrNameLst>
                                          <p:attrName>style.visibility</p:attrName>
                                        </p:attrNameLst>
                                      </p:cBhvr>
                                      <p:to>
                                        <p:strVal val="visible"/>
                                      </p:to>
                                    </p:set>
                                    <p:animEffect transition="in" filter="fade">
                                      <p:cBhvr>
                                        <p:cTn id="27" dur="500"/>
                                        <p:tgtEl>
                                          <p:spTgt spid="6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0"/>
                                        </p:tgtEl>
                                        <p:attrNameLst>
                                          <p:attrName>style.visibility</p:attrName>
                                        </p:attrNameLst>
                                      </p:cBhvr>
                                      <p:to>
                                        <p:strVal val="visible"/>
                                      </p:to>
                                    </p:set>
                                    <p:animEffect transition="in" filter="fade">
                                      <p:cBhvr>
                                        <p:cTn id="32"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93" descr="http://o.quizlet.com/i/Np4dWn3hU2-GUVB1uukTSg.jpg"/>
          <p:cNvPicPr preferRelativeResize="0"/>
          <p:nvPr/>
        </p:nvPicPr>
        <p:blipFill rotWithShape="1">
          <a:blip r:embed="rId3">
            <a:alphaModFix/>
          </a:blip>
          <a:srcRect/>
          <a:stretch/>
        </p:blipFill>
        <p:spPr>
          <a:xfrm>
            <a:off x="304800" y="304800"/>
            <a:ext cx="2543175" cy="4302111"/>
          </a:xfrm>
          <a:prstGeom prst="rect">
            <a:avLst/>
          </a:prstGeom>
          <a:noFill/>
          <a:ln>
            <a:noFill/>
          </a:ln>
        </p:spPr>
      </p:pic>
      <p:sp>
        <p:nvSpPr>
          <p:cNvPr id="637" name="Google Shape;637;p93"/>
          <p:cNvSpPr/>
          <p:nvPr/>
        </p:nvSpPr>
        <p:spPr>
          <a:xfrm>
            <a:off x="228600" y="5334000"/>
            <a:ext cx="3048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Right Inguinal Region (Iliac</a:t>
            </a:r>
            <a:r>
              <a:rPr lang="en-US" sz="1800" b="1" i="0" u="none" strike="noStrike" cap="none">
                <a:solidFill>
                  <a:schemeClr val="dk1"/>
                </a:solidFill>
                <a:latin typeface="Comic Sans MS"/>
                <a:ea typeface="Comic Sans MS"/>
                <a:cs typeface="Comic Sans MS"/>
                <a:sym typeface="Comic Sans MS"/>
              </a:rPr>
              <a:t>)</a:t>
            </a:r>
            <a:endParaRPr sz="1800" b="1" i="0" u="none" strike="noStrike" cap="none">
              <a:solidFill>
                <a:schemeClr val="dk1"/>
              </a:solidFill>
              <a:latin typeface="Comic Sans MS"/>
              <a:ea typeface="Comic Sans MS"/>
              <a:cs typeface="Comic Sans MS"/>
              <a:sym typeface="Comic Sans MS"/>
            </a:endParaRPr>
          </a:p>
        </p:txBody>
      </p:sp>
      <p:pic>
        <p:nvPicPr>
          <p:cNvPr id="638" name="Google Shape;638;p93" descr="http://o.quizlet.com/i/0sWpW94OgZK9dZ081eZBXg.jpg"/>
          <p:cNvPicPr preferRelativeResize="0"/>
          <p:nvPr/>
        </p:nvPicPr>
        <p:blipFill rotWithShape="1">
          <a:blip r:embed="rId4">
            <a:alphaModFix/>
          </a:blip>
          <a:srcRect/>
          <a:stretch/>
        </p:blipFill>
        <p:spPr>
          <a:xfrm>
            <a:off x="3276600" y="318227"/>
            <a:ext cx="2514600" cy="4253773"/>
          </a:xfrm>
          <a:prstGeom prst="rect">
            <a:avLst/>
          </a:prstGeom>
          <a:noFill/>
          <a:ln>
            <a:noFill/>
          </a:ln>
        </p:spPr>
      </p:pic>
      <p:sp>
        <p:nvSpPr>
          <p:cNvPr id="639" name="Google Shape;639;p93"/>
          <p:cNvSpPr/>
          <p:nvPr/>
        </p:nvSpPr>
        <p:spPr>
          <a:xfrm>
            <a:off x="3200400" y="5257800"/>
            <a:ext cx="229571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Hypogastric Region</a:t>
            </a:r>
            <a:endParaRPr sz="2400" b="1" i="0" u="none" strike="noStrike" cap="none">
              <a:solidFill>
                <a:schemeClr val="dk1"/>
              </a:solidFill>
              <a:latin typeface="Comic Sans MS"/>
              <a:ea typeface="Comic Sans MS"/>
              <a:cs typeface="Comic Sans MS"/>
              <a:sym typeface="Comic Sans MS"/>
            </a:endParaRPr>
          </a:p>
        </p:txBody>
      </p:sp>
      <p:pic>
        <p:nvPicPr>
          <p:cNvPr id="640" name="Google Shape;640;p93" descr="http://o.quizlet.com/i/gDFq4ZNl9RXOH-3fHEJCmw.jpg"/>
          <p:cNvPicPr preferRelativeResize="0"/>
          <p:nvPr/>
        </p:nvPicPr>
        <p:blipFill rotWithShape="1">
          <a:blip r:embed="rId5">
            <a:alphaModFix/>
          </a:blip>
          <a:srcRect/>
          <a:stretch/>
        </p:blipFill>
        <p:spPr>
          <a:xfrm>
            <a:off x="6324600" y="609600"/>
            <a:ext cx="2362200" cy="3995968"/>
          </a:xfrm>
          <a:prstGeom prst="rect">
            <a:avLst/>
          </a:prstGeom>
          <a:noFill/>
          <a:ln>
            <a:noFill/>
          </a:ln>
        </p:spPr>
      </p:pic>
      <p:sp>
        <p:nvSpPr>
          <p:cNvPr id="641" name="Google Shape;641;p93"/>
          <p:cNvSpPr/>
          <p:nvPr/>
        </p:nvSpPr>
        <p:spPr>
          <a:xfrm>
            <a:off x="6093839" y="5486400"/>
            <a:ext cx="305016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omic Sans MS"/>
                <a:ea typeface="Comic Sans MS"/>
                <a:cs typeface="Comic Sans MS"/>
                <a:sym typeface="Comic Sans MS"/>
              </a:rPr>
              <a:t>Left Inguinal Region (Iliac)</a:t>
            </a:r>
            <a:endParaRPr sz="2400" b="1"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7"/>
                                        </p:tgtEl>
                                        <p:attrNameLst>
                                          <p:attrName>style.visibility</p:attrName>
                                        </p:attrNameLst>
                                      </p:cBhvr>
                                      <p:to>
                                        <p:strVal val="visible"/>
                                      </p:to>
                                    </p:set>
                                    <p:animEffect transition="in" filter="fade">
                                      <p:cBhvr>
                                        <p:cTn id="12" dur="500"/>
                                        <p:tgtEl>
                                          <p:spTgt spid="6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gtEl>
                                        <p:attrNameLst>
                                          <p:attrName>style.visibility</p:attrName>
                                        </p:attrNameLst>
                                      </p:cBhvr>
                                      <p:to>
                                        <p:strVal val="visible"/>
                                      </p:to>
                                    </p:set>
                                    <p:animEffect transition="in" filter="fade">
                                      <p:cBhvr>
                                        <p:cTn id="17" dur="500"/>
                                        <p:tgtEl>
                                          <p:spTgt spid="6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fade">
                                      <p:cBhvr>
                                        <p:cTn id="22" dur="5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0"/>
                                        </p:tgtEl>
                                        <p:attrNameLst>
                                          <p:attrName>style.visibility</p:attrName>
                                        </p:attrNameLst>
                                      </p:cBhvr>
                                      <p:to>
                                        <p:strVal val="visible"/>
                                      </p:to>
                                    </p:set>
                                    <p:animEffect transition="in" filter="fade">
                                      <p:cBhvr>
                                        <p:cTn id="27" dur="500"/>
                                        <p:tgtEl>
                                          <p:spTgt spid="6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1"/>
                                        </p:tgtEl>
                                        <p:attrNameLst>
                                          <p:attrName>style.visibility</p:attrName>
                                        </p:attrNameLst>
                                      </p:cBhvr>
                                      <p:to>
                                        <p:strVal val="visible"/>
                                      </p:to>
                                    </p:set>
                                    <p:animEffect transition="in" filter="fade">
                                      <p:cBhvr>
                                        <p:cTn id="32" dur="5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Font typeface="Comic Sans MS"/>
              <a:buNone/>
            </a:pPr>
            <a:r>
              <a:rPr lang="en-US" sz="2800" b="0" i="0" u="none" strike="noStrike" cap="none">
                <a:solidFill>
                  <a:srgbClr val="FF0000"/>
                </a:solidFill>
                <a:latin typeface="Comic Sans MS"/>
                <a:ea typeface="Comic Sans MS"/>
                <a:cs typeface="Comic Sans MS"/>
                <a:sym typeface="Comic Sans MS"/>
              </a:rPr>
              <a:t>What is number 2 of the abdominopelvic region called?</a:t>
            </a:r>
            <a:endParaRPr sz="2800" b="0" i="0" u="none" strike="noStrike" cap="none">
              <a:solidFill>
                <a:srgbClr val="FF0000"/>
              </a:solidFill>
              <a:latin typeface="Comic Sans MS"/>
              <a:ea typeface="Comic Sans MS"/>
              <a:cs typeface="Comic Sans MS"/>
              <a:sym typeface="Comic Sans MS"/>
            </a:endParaRPr>
          </a:p>
        </p:txBody>
      </p:sp>
      <p:sp>
        <p:nvSpPr>
          <p:cNvPr id="647" name="Google Shape;647;p94"/>
          <p:cNvSpPr txBox="1">
            <a:spLocks noGrp="1"/>
          </p:cNvSpPr>
          <p:nvPr>
            <p:ph type="body" idx="1"/>
          </p:nvPr>
        </p:nvSpPr>
        <p:spPr>
          <a:xfrm>
            <a:off x="4191000" y="1600200"/>
            <a:ext cx="4495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Left lumbar region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Epigastric region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Left iliac region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Right iliac region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Left hypochondriac regio</a:t>
            </a:r>
            <a:endParaRPr sz="3200" b="0" i="0" u="none" strike="noStrike" cap="none">
              <a:solidFill>
                <a:schemeClr val="dk1"/>
              </a:solidFill>
              <a:latin typeface="Comic Sans MS"/>
              <a:ea typeface="Comic Sans MS"/>
              <a:cs typeface="Comic Sans MS"/>
              <a:sym typeface="Comic Sans MS"/>
            </a:endParaRPr>
          </a:p>
        </p:txBody>
      </p:sp>
      <p:pic>
        <p:nvPicPr>
          <p:cNvPr id="648" name="Google Shape;648;p94" descr="http://www.proprofs.com/quiz-school/user_upload/ckeditor/Abdominal_9_regions_labels.jpg"/>
          <p:cNvPicPr preferRelativeResize="0"/>
          <p:nvPr/>
        </p:nvPicPr>
        <p:blipFill rotWithShape="1">
          <a:blip r:embed="rId3">
            <a:alphaModFix/>
          </a:blip>
          <a:srcRect/>
          <a:stretch/>
        </p:blipFill>
        <p:spPr>
          <a:xfrm>
            <a:off x="609600" y="1536191"/>
            <a:ext cx="3124200" cy="512368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Font typeface="Comic Sans MS"/>
              <a:buNone/>
            </a:pPr>
            <a:r>
              <a:rPr lang="en-US" sz="2800" b="0" i="0" u="none" strike="noStrike" cap="none">
                <a:solidFill>
                  <a:srgbClr val="FF0000"/>
                </a:solidFill>
                <a:latin typeface="Comic Sans MS"/>
                <a:ea typeface="Comic Sans MS"/>
                <a:cs typeface="Comic Sans MS"/>
                <a:sym typeface="Comic Sans MS"/>
              </a:rPr>
              <a:t>What is number 8 of the abdominopelvic region? </a:t>
            </a:r>
            <a:endParaRPr sz="2800" b="0" i="0" u="none" strike="noStrike" cap="none">
              <a:solidFill>
                <a:srgbClr val="FF0000"/>
              </a:solidFill>
              <a:latin typeface="Comic Sans MS"/>
              <a:ea typeface="Comic Sans MS"/>
              <a:cs typeface="Comic Sans MS"/>
              <a:sym typeface="Comic Sans MS"/>
            </a:endParaRPr>
          </a:p>
        </p:txBody>
      </p:sp>
      <p:sp>
        <p:nvSpPr>
          <p:cNvPr id="654" name="Google Shape;654;p95"/>
          <p:cNvSpPr txBox="1">
            <a:spLocks noGrp="1"/>
          </p:cNvSpPr>
          <p:nvPr>
            <p:ph type="body" idx="1"/>
          </p:nvPr>
        </p:nvSpPr>
        <p:spPr>
          <a:xfrm>
            <a:off x="457200" y="1600200"/>
            <a:ext cx="46482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Right Lumbar Region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Right Hypochondriac Region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Epigastric Region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Hypogastric Region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Left Hypochondriac</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Left Lumbar Region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Right Iliac Region</a:t>
            </a:r>
            <a:endParaRPr sz="3200" b="0" i="0" u="none" strike="noStrike" cap="none">
              <a:solidFill>
                <a:schemeClr val="dk1"/>
              </a:solidFill>
              <a:latin typeface="Comic Sans MS"/>
              <a:ea typeface="Comic Sans MS"/>
              <a:cs typeface="Comic Sans MS"/>
              <a:sym typeface="Comic Sans MS"/>
            </a:endParaRPr>
          </a:p>
        </p:txBody>
      </p:sp>
      <p:pic>
        <p:nvPicPr>
          <p:cNvPr id="655" name="Google Shape;655;p95" descr="http://www.proprofs.com/quiz-school/user_upload/ckeditor/Abdominal_9_regions_labels%283%29.jpg"/>
          <p:cNvPicPr preferRelativeResize="0"/>
          <p:nvPr/>
        </p:nvPicPr>
        <p:blipFill rotWithShape="1">
          <a:blip r:embed="rId3">
            <a:alphaModFix/>
          </a:blip>
          <a:srcRect/>
          <a:stretch/>
        </p:blipFill>
        <p:spPr>
          <a:xfrm>
            <a:off x="5791200" y="1600200"/>
            <a:ext cx="2895600" cy="474878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6"/>
          <p:cNvSpPr txBox="1">
            <a:spLocks noGrp="1"/>
          </p:cNvSpPr>
          <p:nvPr>
            <p:ph type="title"/>
          </p:nvPr>
        </p:nvSpPr>
        <p:spPr>
          <a:xfrm>
            <a:off x="457200" y="274638"/>
            <a:ext cx="8229600" cy="944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3"/>
              </a:buClr>
              <a:buFont typeface="Comic Sans MS"/>
              <a:buNone/>
            </a:pPr>
            <a:br>
              <a:rPr lang="en-US" sz="3950" b="0" i="0" u="none" strike="noStrike" cap="none" dirty="0">
                <a:solidFill>
                  <a:schemeClr val="accent3"/>
                </a:solidFill>
                <a:latin typeface="Comic Sans MS"/>
                <a:ea typeface="Comic Sans MS"/>
                <a:cs typeface="Comic Sans MS"/>
                <a:sym typeface="Comic Sans MS"/>
              </a:rPr>
            </a:br>
            <a:endParaRPr sz="3250" b="0" i="0" u="none" strike="noStrike" cap="none" dirty="0">
              <a:solidFill>
                <a:srgbClr val="FF0000"/>
              </a:solidFill>
              <a:latin typeface="Comic Sans MS"/>
              <a:ea typeface="Comic Sans MS"/>
              <a:cs typeface="Comic Sans MS"/>
              <a:sym typeface="Comic Sans MS"/>
            </a:endParaRPr>
          </a:p>
        </p:txBody>
      </p:sp>
      <p:sp>
        <p:nvSpPr>
          <p:cNvPr id="661" name="Google Shape;661;p96"/>
          <p:cNvSpPr txBox="1">
            <a:spLocks noGrp="1"/>
          </p:cNvSpPr>
          <p:nvPr>
            <p:ph type="body" idx="1"/>
          </p:nvPr>
        </p:nvSpPr>
        <p:spPr>
          <a:xfrm>
            <a:off x="457200" y="457200"/>
            <a:ext cx="8065911" cy="838201"/>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FF0000"/>
              </a:buClr>
              <a:buFont typeface="Arial"/>
              <a:buNone/>
            </a:pPr>
            <a:r>
              <a:rPr lang="en-US" sz="1800" b="1" i="0" u="none" strike="noStrike" cap="none" dirty="0">
                <a:solidFill>
                  <a:srgbClr val="FF0000"/>
                </a:solidFill>
                <a:latin typeface="Comic Sans MS"/>
                <a:ea typeface="Comic Sans MS"/>
                <a:cs typeface="Comic Sans MS"/>
                <a:sym typeface="Comic Sans MS"/>
              </a:rPr>
              <a:t>Terminology Quiz I:			Terminology Quiz II:	</a:t>
            </a:r>
            <a:endParaRPr sz="1800" dirty="0"/>
          </a:p>
          <a:p>
            <a:pPr marL="0" marR="0" lvl="0" indent="0" algn="l" rtl="0">
              <a:lnSpc>
                <a:spcPct val="80000"/>
              </a:lnSpc>
              <a:spcBef>
                <a:spcPts val="264"/>
              </a:spcBef>
              <a:spcAft>
                <a:spcPts val="0"/>
              </a:spcAft>
              <a:buClr>
                <a:schemeClr val="dk1"/>
              </a:buClr>
              <a:buFont typeface="Arial"/>
              <a:buNone/>
            </a:pPr>
            <a:endParaRPr sz="1300" b="1" i="0" u="none" strike="noStrike" cap="none" dirty="0">
              <a:solidFill>
                <a:schemeClr val="dk1"/>
              </a:solidFill>
              <a:latin typeface="Comic Sans MS"/>
              <a:ea typeface="Comic Sans MS"/>
              <a:cs typeface="Comic Sans MS"/>
              <a:sym typeface="Comic Sans MS"/>
            </a:endParaRPr>
          </a:p>
        </p:txBody>
      </p:sp>
      <p:sp>
        <p:nvSpPr>
          <p:cNvPr id="662" name="Google Shape;662;p96"/>
          <p:cNvSpPr txBox="1">
            <a:spLocks noGrp="1"/>
          </p:cNvSpPr>
          <p:nvPr>
            <p:ph type="body" idx="2"/>
          </p:nvPr>
        </p:nvSpPr>
        <p:spPr>
          <a:xfrm>
            <a:off x="457200" y="1447800"/>
            <a:ext cx="4040188" cy="5257800"/>
          </a:xfrm>
          <a:prstGeom prst="rect">
            <a:avLst/>
          </a:prstGeom>
          <a:noFill/>
          <a:ln>
            <a:noFill/>
          </a:ln>
        </p:spPr>
        <p:txBody>
          <a:bodyPr spcFirstLastPara="1" wrap="square" lIns="91425" tIns="45700" rIns="91425" bIns="45700" anchor="t" anchorCtr="0">
            <a:noAutofit/>
          </a:bodyPr>
          <a:lstStyle/>
          <a:p>
            <a:pPr marL="742950" lvl="1" indent="-285750">
              <a:lnSpc>
                <a:spcPct val="80000"/>
              </a:lnSpc>
              <a:spcBef>
                <a:spcPts val="0"/>
              </a:spcBef>
              <a:buSzPts val="2150"/>
            </a:pPr>
            <a:r>
              <a:rPr lang="en-US" sz="2150" b="0" i="0" u="none" strike="noStrike" cap="none" dirty="0">
                <a:solidFill>
                  <a:schemeClr val="dk1"/>
                </a:solidFill>
                <a:latin typeface="Comic Sans MS"/>
                <a:ea typeface="Comic Sans MS"/>
                <a:cs typeface="Comic Sans MS"/>
                <a:sym typeface="Comic Sans MS"/>
              </a:rPr>
              <a:t>Body Planes</a:t>
            </a:r>
          </a:p>
          <a:p>
            <a:pPr marL="457200" lvl="1" indent="0">
              <a:lnSpc>
                <a:spcPct val="80000"/>
              </a:lnSpc>
              <a:spcBef>
                <a:spcPts val="0"/>
              </a:spcBef>
              <a:buSzPts val="2150"/>
              <a:buNone/>
            </a:pPr>
            <a:endParaRPr lang="en-US" sz="2150" b="0" i="0" u="none" strike="noStrike" cap="none" dirty="0">
              <a:solidFill>
                <a:schemeClr val="dk1"/>
              </a:solidFill>
              <a:latin typeface="Comic Sans MS"/>
              <a:ea typeface="Comic Sans MS"/>
              <a:cs typeface="Comic Sans MS"/>
              <a:sym typeface="Comic Sans MS"/>
            </a:endParaRPr>
          </a:p>
          <a:p>
            <a:pPr marL="742950" lvl="1" indent="-285750">
              <a:lnSpc>
                <a:spcPct val="80000"/>
              </a:lnSpc>
              <a:spcBef>
                <a:spcPts val="0"/>
              </a:spcBef>
              <a:buSzPts val="2150"/>
            </a:pPr>
            <a:r>
              <a:rPr lang="en-US" sz="2150" b="0" i="0" u="none" strike="noStrike" cap="none" dirty="0">
                <a:solidFill>
                  <a:schemeClr val="dk1"/>
                </a:solidFill>
                <a:latin typeface="Comic Sans MS"/>
                <a:ea typeface="Comic Sans MS"/>
                <a:cs typeface="Comic Sans MS"/>
                <a:sym typeface="Comic Sans MS"/>
              </a:rPr>
              <a:t>Directional terms</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Anatomical position</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Inferior</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Superior</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Anterior/ventral</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Posterior/dorsal</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Proximal</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Distal</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Lateral</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Medial</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Superficial</a:t>
            </a:r>
            <a:endParaRPr dirty="0"/>
          </a:p>
          <a:p>
            <a:pPr marL="1143000" marR="0" lvl="2" indent="-228600" algn="l" rtl="0">
              <a:lnSpc>
                <a:spcPct val="80000"/>
              </a:lnSpc>
              <a:spcBef>
                <a:spcPts val="370"/>
              </a:spcBef>
              <a:spcAft>
                <a:spcPts val="0"/>
              </a:spcAft>
              <a:buClr>
                <a:schemeClr val="dk1"/>
              </a:buClr>
              <a:buSzPts val="1850"/>
              <a:buFont typeface="Arial"/>
              <a:buChar char="•"/>
            </a:pPr>
            <a:r>
              <a:rPr lang="en-US" sz="1850" b="0" i="0" u="none" strike="noStrike" cap="none" dirty="0">
                <a:solidFill>
                  <a:schemeClr val="dk1"/>
                </a:solidFill>
                <a:latin typeface="Comic Sans MS"/>
                <a:ea typeface="Comic Sans MS"/>
                <a:cs typeface="Comic Sans MS"/>
                <a:sym typeface="Comic Sans MS"/>
              </a:rPr>
              <a:t>Deep</a:t>
            </a:r>
            <a:endParaRPr dirty="0"/>
          </a:p>
          <a:p>
            <a:pPr marL="742950" marR="0" lvl="1" indent="-187325" algn="l" rtl="0">
              <a:lnSpc>
                <a:spcPct val="80000"/>
              </a:lnSpc>
              <a:spcBef>
                <a:spcPts val="310"/>
              </a:spcBef>
              <a:spcAft>
                <a:spcPts val="0"/>
              </a:spcAft>
              <a:buClr>
                <a:schemeClr val="dk1"/>
              </a:buClr>
              <a:buSzPts val="1550"/>
              <a:buFont typeface="Arial"/>
              <a:buNone/>
            </a:pPr>
            <a:endParaRPr sz="1550" b="0" i="0" u="none" strike="noStrike" cap="none" dirty="0">
              <a:solidFill>
                <a:schemeClr val="dk1"/>
              </a:solidFill>
              <a:latin typeface="Comic Sans MS"/>
              <a:ea typeface="Comic Sans MS"/>
              <a:cs typeface="Comic Sans MS"/>
              <a:sym typeface="Comic Sans MS"/>
            </a:endParaRPr>
          </a:p>
        </p:txBody>
      </p:sp>
      <p:sp>
        <p:nvSpPr>
          <p:cNvPr id="663" name="Google Shape;663;p96"/>
          <p:cNvSpPr txBox="1">
            <a:spLocks noGrp="1"/>
          </p:cNvSpPr>
          <p:nvPr>
            <p:ph type="body" idx="3"/>
          </p:nvPr>
        </p:nvSpPr>
        <p:spPr>
          <a:xfrm>
            <a:off x="4572000" y="1447800"/>
            <a:ext cx="4041775" cy="4525963"/>
          </a:xfrm>
          <a:prstGeom prst="rect">
            <a:avLst/>
          </a:prstGeom>
          <a:noFill/>
          <a:ln>
            <a:noFill/>
          </a:ln>
        </p:spPr>
        <p:txBody>
          <a:bodyPr spcFirstLastPara="1" wrap="square" lIns="91425" tIns="45700" rIns="91425" bIns="45700" anchor="t" anchorCtr="0">
            <a:noAutofit/>
          </a:bodyPr>
          <a:lstStyle/>
          <a:p>
            <a:pPr marL="742950" lvl="1" indent="-285750">
              <a:lnSpc>
                <a:spcPct val="80000"/>
              </a:lnSpc>
              <a:spcBef>
                <a:spcPts val="0"/>
              </a:spcBef>
              <a:buSzPts val="2150"/>
              <a:buFont typeface="Arial"/>
              <a:buChar char="–"/>
            </a:pPr>
            <a:r>
              <a:rPr lang="en-US" sz="2000" dirty="0">
                <a:solidFill>
                  <a:schemeClr val="dk1"/>
                </a:solidFill>
                <a:latin typeface="Comic Sans MS"/>
                <a:ea typeface="Comic Sans MS"/>
                <a:cs typeface="Comic Sans MS"/>
                <a:sym typeface="Comic Sans MS"/>
              </a:rPr>
              <a:t>Functions of the 11 body systems</a:t>
            </a:r>
          </a:p>
          <a:p>
            <a:pPr marL="457200" lvl="1" indent="0">
              <a:lnSpc>
                <a:spcPct val="80000"/>
              </a:lnSpc>
              <a:spcBef>
                <a:spcPts val="0"/>
              </a:spcBef>
              <a:buSzPts val="2150"/>
            </a:pPr>
            <a:endParaRPr lang="en-US" sz="2000" dirty="0"/>
          </a:p>
          <a:p>
            <a:pPr marL="742950" lvl="1" indent="-285750">
              <a:lnSpc>
                <a:spcPct val="80000"/>
              </a:lnSpc>
              <a:spcBef>
                <a:spcPts val="430"/>
              </a:spcBef>
              <a:buSzPts val="2150"/>
              <a:buFont typeface="Arial"/>
              <a:buChar char="–"/>
            </a:pPr>
            <a:r>
              <a:rPr lang="en-US" sz="2000" dirty="0">
                <a:solidFill>
                  <a:schemeClr val="dk1"/>
                </a:solidFill>
                <a:latin typeface="Comic Sans MS"/>
                <a:ea typeface="Comic Sans MS"/>
                <a:cs typeface="Comic Sans MS"/>
                <a:sym typeface="Comic Sans MS"/>
              </a:rPr>
              <a:t>Homeostasis</a:t>
            </a:r>
          </a:p>
          <a:p>
            <a:pPr marL="742950" lvl="1" indent="-285750">
              <a:lnSpc>
                <a:spcPct val="80000"/>
              </a:lnSpc>
              <a:spcBef>
                <a:spcPts val="430"/>
              </a:spcBef>
              <a:buSzPts val="2150"/>
              <a:buFont typeface="Arial"/>
              <a:buChar char="–"/>
            </a:pPr>
            <a:endParaRPr lang="en-US" sz="2000" dirty="0">
              <a:solidFill>
                <a:schemeClr val="dk1"/>
              </a:solidFill>
              <a:latin typeface="Comic Sans MS"/>
              <a:ea typeface="Comic Sans MS"/>
              <a:cs typeface="Comic Sans MS"/>
              <a:sym typeface="Comic Sans MS"/>
            </a:endParaRPr>
          </a:p>
          <a:p>
            <a:pPr marL="742950" lvl="1" indent="-285750">
              <a:lnSpc>
                <a:spcPct val="80000"/>
              </a:lnSpc>
              <a:spcBef>
                <a:spcPts val="430"/>
              </a:spcBef>
              <a:buSzPts val="2150"/>
              <a:buFont typeface="Arial"/>
              <a:buChar char="–"/>
            </a:pPr>
            <a:r>
              <a:rPr lang="en-US" sz="2000" dirty="0">
                <a:solidFill>
                  <a:schemeClr val="dk1"/>
                </a:solidFill>
                <a:latin typeface="Comic Sans MS"/>
                <a:ea typeface="Comic Sans MS"/>
                <a:cs typeface="Comic Sans MS"/>
                <a:sym typeface="Comic Sans MS"/>
              </a:rPr>
              <a:t>Negative &amp; Positive Feedback Loops</a:t>
            </a:r>
          </a:p>
          <a:p>
            <a:pPr marL="457200" lvl="1" indent="0">
              <a:lnSpc>
                <a:spcPct val="80000"/>
              </a:lnSpc>
              <a:spcBef>
                <a:spcPts val="430"/>
              </a:spcBef>
              <a:buSzPts val="2150"/>
            </a:pPr>
            <a:endParaRPr lang="en-US" sz="2000" dirty="0">
              <a:solidFill>
                <a:schemeClr val="dk1"/>
              </a:solidFill>
              <a:latin typeface="Comic Sans MS"/>
              <a:ea typeface="Comic Sans MS"/>
              <a:cs typeface="Comic Sans MS"/>
              <a:sym typeface="Comic Sans MS"/>
            </a:endParaRPr>
          </a:p>
          <a:p>
            <a:pPr marL="742950" lvl="1" indent="-285750">
              <a:lnSpc>
                <a:spcPct val="80000"/>
              </a:lnSpc>
              <a:spcBef>
                <a:spcPts val="430"/>
              </a:spcBef>
              <a:buSzPts val="2150"/>
              <a:buFont typeface="Arial"/>
              <a:buChar char="–"/>
            </a:pPr>
            <a:r>
              <a:rPr lang="en-US" sz="2000" b="0" i="0" u="none" strike="noStrike" cap="none" dirty="0">
                <a:solidFill>
                  <a:schemeClr val="dk1"/>
                </a:solidFill>
                <a:latin typeface="Comic Sans MS"/>
                <a:ea typeface="Comic Sans MS"/>
                <a:cs typeface="Comic Sans MS"/>
                <a:sym typeface="Comic Sans MS"/>
              </a:rPr>
              <a:t>Regions of the abdomen </a:t>
            </a: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Planes</a:t>
            </a:r>
            <a:endParaRPr sz="4400" b="0" i="0" u="none" strike="noStrike" cap="none">
              <a:solidFill>
                <a:schemeClr val="dk1"/>
              </a:solidFill>
              <a:latin typeface="Comic Sans MS"/>
              <a:ea typeface="Comic Sans MS"/>
              <a:cs typeface="Comic Sans MS"/>
              <a:sym typeface="Comic Sans MS"/>
            </a:endParaRPr>
          </a:p>
        </p:txBody>
      </p:sp>
      <p:sp>
        <p:nvSpPr>
          <p:cNvPr id="670" name="Google Shape;670;p97"/>
          <p:cNvSpPr txBox="1">
            <a:spLocks noGrp="1"/>
          </p:cNvSpPr>
          <p:nvPr>
            <p:ph type="body" idx="1"/>
          </p:nvPr>
        </p:nvSpPr>
        <p:spPr>
          <a:xfrm>
            <a:off x="457200" y="1600201"/>
            <a:ext cx="8229600" cy="1828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B0F0"/>
              </a:buClr>
              <a:buSzPts val="3200"/>
              <a:buFont typeface="Arial"/>
              <a:buChar char="•"/>
            </a:pPr>
            <a:r>
              <a:rPr lang="en-US" sz="3200" b="0" i="1" u="none" strike="noStrike" cap="none">
                <a:solidFill>
                  <a:srgbClr val="00B0F0"/>
                </a:solidFill>
                <a:latin typeface="Comic Sans MS"/>
                <a:ea typeface="Comic Sans MS"/>
                <a:cs typeface="Comic Sans MS"/>
                <a:sym typeface="Comic Sans MS"/>
              </a:rPr>
              <a:t>Planes (imaginary flat surfaces) are useful to view parts of a three-dimensional object.</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omic Sans MS"/>
              <a:ea typeface="Comic Sans MS"/>
              <a:cs typeface="Comic Sans MS"/>
              <a:sym typeface="Comic Sans MS"/>
            </a:endParaRPr>
          </a:p>
        </p:txBody>
      </p:sp>
      <p:sp>
        <p:nvSpPr>
          <p:cNvPr id="671" name="Google Shape;671;p97" descr="data:image/jpeg;base64,/9j/4AAQSkZJRgABAQAAAQABAAD/2wCEAAkGBxQQEhUUEhQVFRUWFRQUFBQXFRQVFxUUFxQWFxQVFxQYHCggGBolHBQVIjEhJSkrLi4uFx8zODYsNygtLisBCgoKDg0OGhAQGiwkICQsLCwsLC0sLCwsLCwsLCwsLCwsLCwsLCwsLCwsLCwsLCwsLCwsLCwsLCwsLCwsLCwsN//AABEIALwBDAMBEQACEQEDEQH/xAAbAAABBQEBAAAAAAAAAAAAAAAAAwQFBgcBAv/EAEMQAAECAwQFCAcGBQQDAAAAAAEAAgMEEQUSITEGQVFxsRMiMmFygZGhBzM0QnPB0SNSYpKywhSis/DxFUOCg2OT4f/EABsBAQACAwEBAAAAAAAAAAAAAAAEBQECAwYH/8QAMBEAAgIBAwIFAwMEAwEAAAAAAAECAxEEBTESIRMyM0FxUWGBIjRCFBWRoVKx4ST/2gAMAwEAAhEDEQA/ANxQAgBACAEAIAQAgBACAEB5c8DM03oBvEtCG33gd2PBAe5WZEQEitAaY/31oBdACAEAIBNkZpLmggltA4AglpIqARqwIOKAUQAgBACAEAIAQAgBACAEAIAQAgBACAEAIAQAgBAFUAjEmmNzcPH5IBP+OacqnupxQDOLajq0a0DeaoBGPMxCOkRuwQCAhE4kk70Ai2HUoCdsxl1pHX8ggHiAEAIAQFNtGTjfxcR0NkcPdHk3Q4gc4QTCbyYmQ4A3a8mIg5wxJbTLAC4oCAGkd1zmvZk4irTsNMiufiYZN/o20nFkhL2xBfk8A7Hc3itlNM4T09keUPg6uS2OLR6QAgAoCMtG3IMHBzqu+63E9+zvWjmlyd6tNZZwiGk9JHx48NjWhjC7HW4ihzOpaKzLSJdmijXU5N5ZbF2K0EAIAQAgBACA5VAeXxAMyBvNEAi6dZqNdw+aASiT9Mm+JQCbpl5FSQ0f3rKyk3wBlHnmZF949VTwwXRUzfsYyNjGYMTUAYkkUC28CY6kdFtwKUa/xa4DxIWXpbF7DKFpSj+cCCOo1XBxceTIs4VKwDzMPoKIBKWGNUBMWeag7/kEA6QAgBACA5RACAoE36x/bd+oqK+S+r8iElg3Blo8iaCJcOy9TyTrx7mHp1PlZJaX0jiNHOuvG3LzGC3VrIktDF8HqNp5AaKXXF2wYt/N/wDFnx4mI7Ta3ysENO6SxJjAPDW/dYaeJzK5ytbJte3wr7tZZGrQkYwSOjvtMLtftK3r8yI2r9FmjqWefBACAEAIAQAgKZo9JzLJy/EhPYxzZoPNWlhc6Mx0E1MZ7n80PAcQ2gIAa3IAS9oQ6xT3cAgFWNogEJyZEMVOJODRtP0XSutzeAQlozjnGhPdqHcrCqpR4NAgUY0udgAKk9Sy1l4QItk6Zp+xgPNb8z1ru4eGvuak5L2YCMlFlc0bYORLLLDeYS07RgsKxS7NA9y1qFhuxhueP3DVvXKzTprMDKkSAbexUM2PLWoCUsvou7XyCAeoAQAgBAcQwcc4DEmgQysvgzG07Xhse+hvm87o5ZnWoUprJ6WjTylBFftPSBzRUm4NQbme/wDwkFKx4RLVUIclXj209x5tG+Z8SpcdJFebkw7X7dglZiLENOUdTXjQeAzUmnQxsfZdiNqNaqVl8lgl5FxHTd5H5KVPbaPYrI7tdnLR2LLRGY3bw/Dg7wOfiq+7bZRWYdyxo3aux4n2YS1on3XV2g5jqIOIVa8xeGWfhxksk3o/a12Yhlza0dq3HUVvXPEkQtXp+qppM0mXtyC/3rp2OFPPJS1NM87PTWR9iRa6oqMQtyOekAIAQAgBAcogIyZb9o7u4BAcQERa4o5pOQaabycfkpum8rNZERLsvuqVMk0lgwR2nE9ycFrBhyjqHstFT53V10VfXNv6GsmMNH5oCi7aiBhMvdnzYIVTZA3RKBwIXDujYibVlwQVIqkzVjXR6cJvQTm3Fp/DWhHd81jV1YxNGYssTIWCgmwtZraB3a+QQDxACA4gG83OshCr3Bu84ncMytXJI3hXObxFFen9LgMILK/idgO5oxPkucrV7E+rbm+82VydtKLG9Y8kbMm+AXGU2yxr09dfCKtG6Tt54ri+S1j5UVi24hMU9QAHhX5qw0zionCyL5I+qkHEkrLiUKvKoeHWkeY1VrssbLrZkQEBcptnElxDBC59TBBW5YwfzmYPGR29RUbU6SN0e3mLTQbjLTtRl3iQVmTj2RG4kEGhBxocdq844yhLD9j1klCyvK4ZaINun32A9bTTyP1XRT+pXy0q9maFY+kEB0NjS+6brRRwpqGvJS4zTR56/SWxk3j/AATkOIHCrSCNoIK6ENprk9IYOoAQAgBARE2ftSN3AID3TUgGlsSZiMo3pDHeNYXeizol3MNETAhXRRTJPPBqU30ltI/h3agYoO83CP0lWW3cyRpMrtmz11TbK8mqZbrMtjrVdbQbplilrYG1Q5UG2Tk5aYIzWYUsNiGiQMSYe/U1hFetxFB4ArXWvprURHkvMIKrNz1Lild/yCAWQAgPEVl4EVIrrGB7igTwVme0TvEuZFcT/wCTnfzBcpVZ9ywq1/R2cf8ABCzWj0eH7l4bWGvln5Lk62idDW1T98EY9haaEEHYRQ+BWjRJjJS4K/G6Tu0eK4vksY8Ir1uwefeGwV88VlSwSa1mJElqlQ1DXJxs0sXwKS0S6V6arV1zgu54/UaC2EnhZLJZloUpiujUZcMiOE48oskrPVXNwNRaPMghIrAx9irzLRy4cNee8ZFUm7VRUlOPueo2e6bqlXLPbgdKpLQnpfoN7I4Lp7ECXI6lHxA77IvDtjK1PcM1us+xwsjW1meC5WK2cwMVzQ3Y8VfTqu0p3qRDq9yn1D0/8ET66EMEAIAQEZMU5R3dwCA7D2oD01AITEm1+OR2/ULrC1xMYKfprYMSPCLGtvEc5hGPOGrqqCR3qz0WqhCecmk45MlvFho4FpGBBwIO5eiUoy4ZxH0vPELnKtMzkk5a1zkDU7BifBRp1RNkyzWXY0zM0JaYTNbngg0/CzM+QUC7U01dl3ZsosvNkSsOXYGMyGJJzcdbidqprrZWS6pHRLBItmdmO7FcjIvJVobwpj5UCAcVQHiLFDAS4gAZkmgHemTKTbwis2tppCZUQRyjtuTB35nuXGVyXBY0bZZPvPsh9olaL5mCXxCK8o4CgoAAG0A8VvCTkskfWUxqs6Yk3RbkUSjyrIgo9rXDrAKw0nybRnKPDKtaOgcF5JhucwmppmMerYuMqI+xZ07tbDCksmf6TaMRYEW7UP5oOGGBJ1HcotlTiy+0evhbDPBVJuzHN90tOwg0WibXJYqcX7jB8EtzCsNPapLDIOopw8o6x1FLX2Ijin7DqHMkaz4p1P6mvhRf8RwyI9+AqVynao8s3jRl9kh/KSRaQScc6KutsdkssnQjGEcIlJaUfE6LSevIeK0UWznOyMOTQ7F0TBYx0V1atabrcBkM3Z+FFLhV9Tz2o3B9TUFgtEpIw4QpDaG7hid5zK7JJcFbOyc3mTyLrJodQAgBACAi5qGTEJ1YcEB6DtSAHvogOudQIBGFFqcUBHWpCZFwexjxsc1ruIXSNs4+V4MYGctotAJr/Cwv/U35hdf6u7/kx0om5Wxmw/Vw4UPssaD/AChcpXTly2ZwPhJA5uJ3YLmD2ySY33R348UAsBTJAJTU2yE29EcGjaTRYbS5NowlN4islUtXTdoqIDbx++7Bvc3M+S4yvS4LOja5S72PH2KjaFpRZg1ivLtgyaNzRgo8pOXJb1aeupfpQ0Wp3NE9H3sx+I/g1TKfKec3L1/wizrqV4IDhQFF0z9p/wCtnFyjXeYu9u9L8kC5oOYrvXL5J6yuBnHsmE/3aHaMFq4I7RvnEbwdCYkf1IvDa4UH5lsozflZie4Uw9TByY0GmIGL4V4bWUI8sUlG1ctivcNPZ5cI9SljPdqDB15/lC0UGby1MVx3JiWsmGzEi8drsvy5LdQSIs9RJ/YfALc4d2XyzfVQ+w3gFJjwUNnnY6WxoCAEAIAQAgI2fjBpd3cEAzlXknAE7gSgF3SsRxrSm8oBz/BEihd4BAe4dnsbtO8lALshNbkANwQCiAEByqAaz9owoDaxXho1VzO4ZlauSXJ0rqnY8RWSoWrpuTVsu2n4359zfquEr/oWtG1e9jKnPTr4hL4r3OpjUmtB1DIdy5pSnJL6lnGuFUMxXA0lY18VIoa5cFJ1uk/p5pezOWk1S1EG/oLKESwQGiej/wBmPxH8GqZT5Tzu5ev+EWddSvBAcKAoumftH/Wzi5RrfMXW3+l+RtZ9gxo1CG3W/edh4DMrVVtnW3WV1++WWaz9F4UPF/2jvxdH8v1qu6qSKy3W2T7Lsica2goMBqAW5DbzydosgbTEhDidJjT10ofEYrDimbxtnHhkZMaNMPQc5vUecPqtHWiTDWzXPcjJiwIrcgHjqOPgVo62SYayD57FokGkQ2AihDWgjrouy4K2x5k8DhZNAQAgBACAEAkYLSaloJ2kVQCiAEAnGmGsFXua0bSQOKw2kbKLlwiLmtKJWHnGa7qZV/6Vq7Ir3JENFdPiIxgaZQokVkNjHm+4NvGjQK66VqtVam8I7T26yuDnJ8FmXUryDtvSqBKROTinEMbEfiwXIbnOa15DnAuxY/BgceacMkAlpnaUSXhNMI3S590mgJAuk4V3LlbJxXYnbfRC2xqXsjOY0VzyXPcXOOZJJPiVEbb5PRRhGKxFHhYNiMtSNV8OCPecHO7LcQO8jyVjt9fVamyLrrOimWCShy93FXG5VeLVlcooNuv8K37M6vLHqQQGiej/ANmPxH8GqZT5Tzu5ev8AhFnXUrwQHEA3dIsL+ULQX0AvHEgCuWzMrGEb+JNR6U+w4osmgICOkrbgxTdDqOBpddga1phqK1UkzvPT2RWWuxI1WxwOoAQHKIAQHUByqA6gBACAYSdswY0Qw4b6vAcaXXAODXBryxxFIga4gEtJAJAKAiLe0tbLRDCENznAA1qA3EVG0+S5Tt6Sw023yuj15wivzOnEw7oNhs7i4+J+i4u+XsWENqrXLbIic0imH9OO4DqIYP5aLXrmyTDRUR4iQ0WfYTzn3jtxd5rHTJklRS4QuDXJaPsbZJHR72qB8RvFb1+ZEXW+hI15TjypFT1hMixeVvPY4tYx9wgcoxjnOY1xIJFC9+LSDRxFUBD+kT1ML4n7HLhfwWm1eq/goKil8eYjw0EnAAEk9QWUs9gyvWNFMaZMQ7CQNgyA8F6Db68Mqd2nirH1Ze4MCrVOlLueeRGTMK46i83rKPDs+z7nq9Df4tSb5XYSUQmGiej/ANmPxH8GqZT5Tzu5ev8AhFnXUrwQAgBACA4UBlkx03dp3EqE+WelqX6Fn6D+z7djQcA6837rsR3HMLdWNHG3R12fYs1n6UwolBE+zd14t/Nq711jYmVtuhsh3XdE6yIHCoIIORGIPeuuSG012EY09DZ0ojG73ALDaRsq5y4TI+PpJLt9+91Na4+dKLXxInaOjufsMY2mEMdGG87yG/VaO5HeO3TfLGTtLojiA1jG1IGNXHPuWvjNnV7fGMW2y5BSCqOoAQERY1kvl6N5UOhMa5kKGIYaQC6oL4hcS8gAAUu6yanIDP8A0kxjDmIrm5hsOldwCjSWbMM9Htr/APn/AMlFbaD3mhfdr13R4hTKNE7XiCR31GqhQszHAs8npO4lWteyS/lIrbN5gvLEUbItGJJ8QApsNmpXmbZDnu90vLhHps7DhZPG4Eu8gu8tr0zj09JHW4ahSz1E3olPNizMK7XmxYYNcK1OrwXmNft60lscPKZbw1n9Tpp5WGkbOuRSHUBUvSL6mF8T9jlwv4LTavVfwUFRS+IXSWbutEMZuxd2R9TwUrTwy+pmGxtoyKEnrA8P8r0Wgh+hyPP7tP8AVGJo1mCrVi3syqQhbEphUalC1lXiV590WG3X+Fbh8Mg1QnpjRPR97MfiP4NUynynndy9f8Is66leCAEAEoBCWm4cXGG9jwM7rmupiRqO0EdxQDSftqDAdde43qA3Q1xNDljSnmtZTS5O9WmssWYrsZVNWy286jXHnHOg1lQZTWT1FWlfQssavth2poG+p+i16zstMhu+0oh96m4BY6mzoqYr2OQ7QityiOpsvEg725J1Mw9PW/4oey9rg9MU6x9Ft1/U5S02PKSUKKHCrSDuW6eSPKDi+57WDB7g9Ju8cQtlyc7fIzVQpp5kEAIAQGS+lH10XsQuIUd+qei230PyZnH1K827lkTePLEUgzkQCgeQN/zXoNO2zz7PDnk5kneaqSYOIC2+jv2hnxYXErzO++esuNB+3tN5VQQQQFS9IvqYXxP2OXC/gtNq9V/BQHuABJwAFTuCjJZ7F8UidmTFe551nAbBqHgrOuPTHBoyTsM0pvXo9JDpoR5fcZ9V7X0NDsOJgFFvXciIlpyFVqjxffBtwVGahXXEKj1VPhzaPVaK/wAWpP6F+9H3sx+K/g1bU+Up9y9f8Is67FeCAEAxtyXMWXjMBIL4URoLQXEVYRUNGJPUgIDQy++NMRXQmQmuhysMBjYrWl0MRb1OVhQ3OoIjBW7QdHNpQEfph7Sewz5qLb5i82/0vyZ3F6R3nioh6GPB4Q2BDALIPD4rW5kDeVnpYEv9UYzEONfw145LZVSNWk+SRs7SQON1wr5E/IrZpx5OEqIvuixSUYPuubkXDiswfdEK+LjFpmshTjy4IAQAgMm9KfrovYhcQo79U9Htv7f8mZR9Su9u5ZD3jyxPDF6HTe5QSPakmoLILb6O/aGfFhcSvMb76lZcaD9vb8G8qoIIICpekX1ML4n7HLhfwWm0+q/gy/SC/wAkQwVFRepnd3eC0o6evuXzKkrFdzRvBK2e+lF6uFfTWl9jxl0+qxv7l0sadpRQboZNUyffaALVD8PubZGll2WZyNTnCGKl7wMtgqcKlRtfXCUFl9yXpNVKhvBoFl2ayWZchggVriakk5klV0YqKwaW2ytl1S5Hq2OYIAQAgOICh6Ye0nsMUW3zF5t3pfkzadjiHUu2mm04qPCDnLCL5zUY5YhIzrYrrvRJyB1q50u1Rsh1SkUus3eVU+mMSySVkB+olS/7dp4crJWz3bUz4eCQm9E+WhloF0+64ajqrtC1tqpcXGKSNaNwuhYpNtr3MxmZd0N7mPFHNcWuGwjNVTjhnrYTU4qS4YmsGx1poajMLDSYNF0biXoUN201/mXCKw8EDV8S+DZVOPJggBACAy30iwBEmXtORZDy6sfkolkumeT0e2eh+TO7Xs4wwCBUY1cK+exXG13JyabI28Qk4ppEYxen03uedke1JNRSFLud0WuO4ErjPU1Q80kdYUWT4i2W7QOVfDmId8UrFhUy1E/VeX3fVVXWQ8N5wXGl086tPZ1rGTdFAKwEBUvSL6mF8T9jlwv4LTavVfwUFRS+G0ez4T+kxpO3I+IXWF048Mw4p9j1IaM8s6kFkRx6jgN5OA8Vaw3nVPssP8FRdodLDvJ4LrYvo+DaGPEd2GEebyOAXT+43vnBVWxp4rT/ACWSX0Ylmf7d7tOc7yJouMtVbL3OOES0KGGijQABqAoPALg233Zk9oAQHCgBpqgOoDhQFD0w9pPYZ81Ft8xebf6X5Mht132pGyvmSu2liulssr28pfYj2mhqNS9Do/T/ACeZ3H1vwaroxazTDY45kCu/I+aXVtkJMsbbbYFFenkzOTKdP3tdOve0UvtY49rFp/SFXamvong9dtU3LTrPsV1RyxBAaFom2kCFv4vquOf1EDV8S+DaQph5MEAIAQGZae+1nsM+ah3r9R6Pa/R/JBwJZ8TBjHO7LSeAXNKWexNssrj5mhaD6P4sV17kLlfvODBvug1VpVr9XCPSmU9q0PV1P/ROyPo3pS86EzssLz+Y0Ws79RZ5ps5rWaev06/8k5LaCwG9N0R/VUNHg0V81w8NPlmktztflSRLydgy8EgshNBGIcReIO2pqVsoRXsRZ6m2faUmSQW5wOoCpekX1MP4n7HLhf5S02r1X8FRs2xo0x6thp9881vjr7lwjW3wW12rrq8zLdZehMNlDGcYh+6Oaz6ld40pclRduc5dodv+y0QIDWC6xoaBkAAB5LsklwVspOTzJ5FVkwMJu14EKofFY0jMVx8BitJTiuWd69NdZ5YtkVM6ZyzejfeeptPM0XN6iCJtez6mXKwRUzp27/bggdbnV8gPmuT1X0RNr2L/AJz/AMEXMaXzT8ntZ2WjiarnLUTZOr2fTx5TZFzFpRonTivdvcaeGS5uxvlkyGkoh5YouOgFp3mOgOOLeczraTiO4/qUvTzysM8/vOl6JqyPD/7LeFJKQCgKHph7Sewz5qLb5i82/wBL8mR29D597UajvBP1XXSyWHEs748P7EavR6L0/wAnmNw9b8FjseauQ2jefEk/NT/DyiBkkf8AUutaOCXJlJvgrlqF8eKXBpOTQaah1+K8xrboyteD2e20uuhJiTLNedQG8/RQndEn4HMGygDVzq9QHzXN3duxnBdLC6DO1+5Yhyiu1fEvg2IKeeTBACASiTDWlrXOALyQwEgFxALiANeAJ7kBGT0WUZFrG5IRSAavAJu40xIw1rR9Oe5JrjfKOIZwOYNqy56MWFuDmhZ6onN02e6Y5ZMsdk5p3EFZTRo4SXsKArJrhnaoAQHUAFANpuSZFu8o0Oum80EVANKVpkc1hpM2jOUM4Y4a0DALJrydQAgGEO14bph0sDWIyG2K4VbzWucWtBxrU0JyyptFQKXp9IXIzYoGEQUPab9RTwULUxw+o9Rsl/VW637FXUUvBCbm2wxV2ZyAzK600ytkoxNLLFXFyfCEoEZ8Q4UaNmfmV6erZqYR/X3Z5K/e7nLFfZElDk3/ANhaWbbppdksGsN61MX+p5F7PmXS0VkQe6cetvvDwVRfo56aXVyi3hq6tfU632kazLRg9oc01DgCD1FdE0+DzE4uEnF+woVk1KHph7SewxRbfMXm3el+Si2jYxcD7wOOGBC4puLyi4VkJx6WQAseh5zu6lCrOvdnXX0xj3IFu0xus63LsPWSzR/lcrN31M/5YO9e1aaP8cigaBqUOeptn5pNkyGmqh5YpHVwOwIAQFisLoM7X7l2r5RW6ziXwbEFPPJggBAUyTs+L/GQXvhxi5kebdEimITB5N7YglwxhdTolgFG1FHVzJIDDTn2kfDbxcot3mL3bfSfyV5cSxYUWTGEwM1c9+7/AMqfNbRUnwauuH0QvL2vEIqyO8gbIjvqsvrjyaOip8xQ7Zb0y3KM/vIPELCskaPR0v8AiiW0ft+YiTENj4l5riQQWt+6TmB1LpXOTlhkPV6SqFblFdy9KSUx1ACAEAICOhSBEzEjVFHwYUMDWCx8VxJ6jyg8EA20tkOXlngDnN57d7cx3ioXK6PVAnbdf4N6fs+zMtJ196rfc9t7FZ5cxopcctQ2DUvS7PQuvP0KLfLnClRXuy2WJBBori+R5JFvlpQUVbKbybkba0mAF0WJx6XwzaFjrkpR5RNaBWlVjoDjiznM62k4juPFUnT4c3W/bgtNdBTjHUR/lz8luW5WFD0w9pPYZ81Ft8xebf6X5IRcycJR5dr+kAevX4rDWTaM3HhkbMWRrYe4/Va9P0JEdQv5DB0s8Gha7wK06WjsrYPhijLPiH3SN9BxWelmHdBe4uyyHnMtHiU6DR6hewuyxxrcTuAH1W3Qc3qX7IvuiNgQDAa5zS43nZuOp2wGilVVrCZQa7V2eK457FvXcrAQAgOUQGf6c+0j4beLlFu8xe7Z6T+TOTbxLnNc65RzgCACMDQVqKhego2vTygm3yiHPdLIyawhR8JzxXlXOB66jyNFK/s0P4swt3fvEQNnHaPNYe1TXDOi3aD5QQ5SIw1aaHaCQuU9qtfODqt0p+5JQLULcIwA/FUDxH0UC3Zrl3ijtHcaHyy0aJuBmoJGIJJB6ix1FVQi4zw+TbWyUtO2uDTwpR546gBACAEAIDhCAx/S2RMCJHYMqOczskEj6dyrpQ6bMHt9Bf41EZfgo0k6jl6XaJLrlEqt+rbrjL6MuFjTIFFZ3RPLot8pOiirZ19zZMbWnNAhdKovIZCWdPmBGbFb7rsRtb7w8FSblLo1Ofg9Tt9Hj6Bwf3wa1Lxg9rXNNQ4Ag9RxCyu55ucXBuL9ivW3o9EmIxeHNa260Y1JwzwC5zry8k/TayNUOnB4g6HN9+K49kAcarHgo2luUvZD6BovLtzaXdpx4CgWyqicJa26XuSEGy4LOjCYOu6K+Oa3UUjhK6cuWxeNAa8XXNDhsIBHgmEaqTTymV60NE2OxhG4dhxb9QuUqk+CdVuE49p9ysz9kxYHTYafeGLfHV3rlKDRY16quzhjJakkvuiHsze0/wDUVJr8qKDW+sybXQiAgBACAz7Tn2ofDbxcot3mLzbfSfyY1N+sf23fqK9dT6cfhFDd6kvlhLTToZq002jUd4XeM5R4OQ+fa0Q5XRuH1VjHujQbxJt7s3u8aeQWTIihg1DQf10t2R/SK+f3/uZfLPTXfs18I1VblGdQAgBACAEAICmekOQvMZGAyNx/ZOXnh/yUXUx7KSL3Y78Tdb9zGpyXMF5He07QpWl1HRJTRe6mhXVut+4+kZ2i9bCUboKUTwd9E6ZuEvYm5e1aDNcpUnLIR7SLsBiStZKNUeqXsdKq5WzUY8s9tFAvE6m122uZ7/S0+DVGH0L5oBad5joDjiznM7BzHceK76eeVg89vOl6Jq1cPn5LepJSBRAdQAgBAFEBwhAQ1o6NwYuIFx21uXe3Jc5VpkurWWV/dDqxJEy8IQyQaFxqMMzVbRWFg432+JPqJBbHIEAIAQGfac+0j4beLlFu8xebb6T+TGpv1j+279RXrqfTj8IobvUl8sRXU5CoVlDyo1OrcwCwx7mo6D+uluyP6RXz+/8Acy+Wemu/Zr4RqgW5RnUAIAQAgBACAZ2rKCPCfDPvNIG/MHxotZxymjtp7XVbGa9jG5+RD6siDEEjrBGBoq5ScGe7hJTin9SEiWLEaeYQ4b6H6Ky0m4ul5iRdXoq9RHE/8nuDZsXXdHfXgrr+/UKOXF5PPPYLurCawSkpKCH1nb9BqVDrdys1LxwvoXui22vTL6v6jlVpYkro5DjCMyJBY51040wBaekC44ZLtSpdWUit3Cyh1OFkl/6aqCrE8adQAgBACAEAIDlEAUQHUAIAQAgM+059pHw28XKLdyXm2em/kyi1rJiQ3OdS80km83GlTXEZhej0mtqnFRzh4KvV6O2uTljKItT8kAVCs4eVGp1bZBxGzBqOg/rpXsj+kV8/v/dS+Wemu/Zr4RqoW5RnUAIAQAgBACA5RAZrpvIclMFw6MQXh2hg4cD3qBqI4ln6nrdn1HiU9D5iV9R8FueoUMuNGguOwAk+AWUm+DSdkYLMngn7O0PjxcXgQ2/ixd+UfNd46eT5KrUbxTDtDu/9Fqs3RGXhYuHKO2uy/LkpENPCJS37pfbw8L7E8yGGigAA2AUC7lc228s9IYBACAEAIAQAgBACAEAIAQAgK7b+jRmonKCJd5obS7XInGtetcp19TyTtNrPBj04Id+hMXVEYd4cPqufgv6ktbpH3iQdqejCJEqW8m121rjQ72ltFP0+ruq7N5REvnprVnDTIhvovmh0rp7Baf1EK2lvbS/RAiw09Tf6p/6F2ej57OlBiu7wfJpUC3eNXLjsTq9PolzIVZo6YeUs4dfJuPnQqvs1epn5pMnVrSR8uCW0ZgubNQqtcOcc2ke47auFafVljWzi6Wk0aUFKPPnUAIAQAgBACAEBBaW2QZqEAyl9rgW1NMDg6p3Y9y5XV9cSft2rWmsblw13IuzdB2jGM8uP3W4DxzPkuUNMv5E3Ub1OXatYLPJWfDgikNjW7hid5zKkKKXsVFt1lrzOTY5otjkdQAgBACAEAIAQAgBACAEAIAQAgBACA4gBDALBkEyAWMg4VnJh8HQsmTqAEAIAQAgBACA8lYYPSyAQAgBACAEAIAQAgBACAEAIAQAgBAf/2Q=="/>
          <p:cNvSpPr/>
          <p:nvPr/>
        </p:nvSpPr>
        <p:spPr>
          <a:xfrm>
            <a:off x="155575" y="-1600200"/>
            <a:ext cx="4762500" cy="33337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sp>
        <p:nvSpPr>
          <p:cNvPr id="672" name="Google Shape;672;p97" descr="data:image/jpeg;base64,/9j/4AAQSkZJRgABAQAAAQABAAD/2wCEAAkGBxQQEhUUEhQVFRUWFRQUFBQXFRQVFxUUFxQWFxQVFxQYHCggGBolHBQVIjEhJSkrLi4uFx8zODYsNygtLisBCgoKDg0OGhAQGiwkICQsLCwsLC0sLCwsLCwsLCwsLCwsLCwsLCwsLCwsLCwsLCwsLCwsLCwsLCwsLCwsLCwsN//AABEIALwBDAMBEQACEQEDEQH/xAAbAAABBQEBAAAAAAAAAAAAAAAAAwQFBgcBAv/EAEMQAAECAwQFCAcGBQQDAAAAAAEAAgMEEQUSITEGQVFxsRMiMmFygZGhBzM0QnPB0SNSYpKywhSis/DxFUOCg2OT4f/EABsBAQACAwEBAAAAAAAAAAAAAAAEBQECAwYH/8QAMBEAAgIBAwIFAwMEAwEAAAAAAAECAxEEBTESIRMyM0FxUWGBIjRCFBWRoVKx4ST/2gAMAwEAAhEDEQA/ANxQAgBACAEAIAQAgBACAEB5c8DM03oBvEtCG33gd2PBAe5WZEQEitAaY/31oBdACAEAIBNkZpLmggltA4AglpIqARqwIOKAUQAgBACAEAIAQAgBACAEAIAQAgBACAEAIAQAgBAFUAjEmmNzcPH5IBP+OacqnupxQDOLajq0a0DeaoBGPMxCOkRuwQCAhE4kk70Ai2HUoCdsxl1pHX8ggHiAEAIAQFNtGTjfxcR0NkcPdHk3Q4gc4QTCbyYmQ4A3a8mIg5wxJbTLAC4oCAGkd1zmvZk4irTsNMiufiYZN/o20nFkhL2xBfk8A7Hc3itlNM4T09keUPg6uS2OLR6QAgAoCMtG3IMHBzqu+63E9+zvWjmlyd6tNZZwiGk9JHx48NjWhjC7HW4ihzOpaKzLSJdmijXU5N5ZbF2K0EAIAQAgBACA5VAeXxAMyBvNEAi6dZqNdw+aASiT9Mm+JQCbpl5FSQ0f3rKyk3wBlHnmZF949VTwwXRUzfsYyNjGYMTUAYkkUC28CY6kdFtwKUa/xa4DxIWXpbF7DKFpSj+cCCOo1XBxceTIs4VKwDzMPoKIBKWGNUBMWeag7/kEA6QAgBACA5RACAoE36x/bd+oqK+S+r8iElg3Blo8iaCJcOy9TyTrx7mHp1PlZJaX0jiNHOuvG3LzGC3VrIktDF8HqNp5AaKXXF2wYt/N/wDFnx4mI7Ta3ysENO6SxJjAPDW/dYaeJzK5ytbJte3wr7tZZGrQkYwSOjvtMLtftK3r8yI2r9FmjqWefBACAEAIAQAgKZo9JzLJy/EhPYxzZoPNWlhc6Mx0E1MZ7n80PAcQ2gIAa3IAS9oQ6xT3cAgFWNogEJyZEMVOJODRtP0XSutzeAQlozjnGhPdqHcrCqpR4NAgUY0udgAKk9Sy1l4QItk6Zp+xgPNb8z1ru4eGvuak5L2YCMlFlc0bYORLLLDeYS07RgsKxS7NA9y1qFhuxhueP3DVvXKzTprMDKkSAbexUM2PLWoCUsvou7XyCAeoAQAgBAcQwcc4DEmgQysvgzG07Xhse+hvm87o5ZnWoUprJ6WjTylBFftPSBzRUm4NQbme/wDwkFKx4RLVUIclXj209x5tG+Z8SpcdJFebkw7X7dglZiLENOUdTXjQeAzUmnQxsfZdiNqNaqVl8lgl5FxHTd5H5KVPbaPYrI7tdnLR2LLRGY3bw/Dg7wOfiq+7bZRWYdyxo3aux4n2YS1on3XV2g5jqIOIVa8xeGWfhxksk3o/a12Yhlza0dq3HUVvXPEkQtXp+qppM0mXtyC/3rp2OFPPJS1NM87PTWR9iRa6oqMQtyOekAIAQAgBAcogIyZb9o7u4BAcQERa4o5pOQaabycfkpum8rNZERLsvuqVMk0lgwR2nE9ycFrBhyjqHstFT53V10VfXNv6GsmMNH5oCi7aiBhMvdnzYIVTZA3RKBwIXDujYibVlwQVIqkzVjXR6cJvQTm3Fp/DWhHd81jV1YxNGYssTIWCgmwtZraB3a+QQDxACA4gG83OshCr3Bu84ncMytXJI3hXObxFFen9LgMILK/idgO5oxPkucrV7E+rbm+82VydtKLG9Y8kbMm+AXGU2yxr09dfCKtG6Tt54ri+S1j5UVi24hMU9QAHhX5qw0zionCyL5I+qkHEkrLiUKvKoeHWkeY1VrssbLrZkQEBcptnElxDBC59TBBW5YwfzmYPGR29RUbU6SN0e3mLTQbjLTtRl3iQVmTj2RG4kEGhBxocdq844yhLD9j1klCyvK4ZaINun32A9bTTyP1XRT+pXy0q9maFY+kEB0NjS+6brRRwpqGvJS4zTR56/SWxk3j/AATkOIHCrSCNoIK6ENprk9IYOoAQAgBARE2ftSN3AID3TUgGlsSZiMo3pDHeNYXeizol3MNETAhXRRTJPPBqU30ltI/h3agYoO83CP0lWW3cyRpMrtmz11TbK8mqZbrMtjrVdbQbplilrYG1Q5UG2Tk5aYIzWYUsNiGiQMSYe/U1hFetxFB4ArXWvprURHkvMIKrNz1Lild/yCAWQAgPEVl4EVIrrGB7igTwVme0TvEuZFcT/wCTnfzBcpVZ9ywq1/R2cf8ABCzWj0eH7l4bWGvln5Lk62idDW1T98EY9haaEEHYRQ+BWjRJjJS4K/G6Tu0eK4vksY8Ir1uwefeGwV88VlSwSa1mJElqlQ1DXJxs0sXwKS0S6V6arV1zgu54/UaC2EnhZLJZloUpiujUZcMiOE48oskrPVXNwNRaPMghIrAx9irzLRy4cNee8ZFUm7VRUlOPueo2e6bqlXLPbgdKpLQnpfoN7I4Lp7ECXI6lHxA77IvDtjK1PcM1us+xwsjW1meC5WK2cwMVzQ3Y8VfTqu0p3qRDq9yn1D0/8ET66EMEAIAQEZMU5R3dwCA7D2oD01AITEm1+OR2/ULrC1xMYKfprYMSPCLGtvEc5hGPOGrqqCR3qz0WqhCecmk45MlvFho4FpGBBwIO5eiUoy4ZxH0vPELnKtMzkk5a1zkDU7BifBRp1RNkyzWXY0zM0JaYTNbngg0/CzM+QUC7U01dl3ZsosvNkSsOXYGMyGJJzcdbidqprrZWS6pHRLBItmdmO7FcjIvJVobwpj5UCAcVQHiLFDAS4gAZkmgHemTKTbwis2tppCZUQRyjtuTB35nuXGVyXBY0bZZPvPsh9olaL5mCXxCK8o4CgoAAG0A8VvCTkskfWUxqs6Yk3RbkUSjyrIgo9rXDrAKw0nybRnKPDKtaOgcF5JhucwmppmMerYuMqI+xZ07tbDCksmf6TaMRYEW7UP5oOGGBJ1HcotlTiy+0evhbDPBVJuzHN90tOwg0WibXJYqcX7jB8EtzCsNPapLDIOopw8o6x1FLX2Ijin7DqHMkaz4p1P6mvhRf8RwyI9+AqVynao8s3jRl9kh/KSRaQScc6KutsdkssnQjGEcIlJaUfE6LSevIeK0UWznOyMOTQ7F0TBYx0V1atabrcBkM3Z+FFLhV9Tz2o3B9TUFgtEpIw4QpDaG7hid5zK7JJcFbOyc3mTyLrJodQAgBACAi5qGTEJ1YcEB6DtSAHvogOudQIBGFFqcUBHWpCZFwexjxsc1ruIXSNs4+V4MYGctotAJr/Cwv/U35hdf6u7/kx0om5Wxmw/Vw4UPssaD/AChcpXTly2ZwPhJA5uJ3YLmD2ySY33R348UAsBTJAJTU2yE29EcGjaTRYbS5NowlN4islUtXTdoqIDbx++7Bvc3M+S4yvS4LOja5S72PH2KjaFpRZg1ivLtgyaNzRgo8pOXJb1aeupfpQ0Wp3NE9H3sx+I/g1TKfKec3L1/wizrqV4IDhQFF0z9p/wCtnFyjXeYu9u9L8kC5oOYrvXL5J6yuBnHsmE/3aHaMFq4I7RvnEbwdCYkf1IvDa4UH5lsozflZie4Uw9TByY0GmIGL4V4bWUI8sUlG1ctivcNPZ5cI9SljPdqDB15/lC0UGby1MVx3JiWsmGzEi8drsvy5LdQSIs9RJ/YfALc4d2XyzfVQ+w3gFJjwUNnnY6WxoCAEAIAQAgI2fjBpd3cEAzlXknAE7gSgF3SsRxrSm8oBz/BEihd4BAe4dnsbtO8lALshNbkANwQCiAEByqAaz9owoDaxXho1VzO4ZlauSXJ0rqnY8RWSoWrpuTVsu2n4359zfquEr/oWtG1e9jKnPTr4hL4r3OpjUmtB1DIdy5pSnJL6lnGuFUMxXA0lY18VIoa5cFJ1uk/p5pezOWk1S1EG/oLKESwQGiej/wBmPxH8GqZT5Tzu5ev+EWddSvBAcKAoumftH/Wzi5RrfMXW3+l+RtZ9gxo1CG3W/edh4DMrVVtnW3WV1++WWaz9F4UPF/2jvxdH8v1qu6qSKy3W2T7Lsica2goMBqAW5DbzydosgbTEhDidJjT10ofEYrDimbxtnHhkZMaNMPQc5vUecPqtHWiTDWzXPcjJiwIrcgHjqOPgVo62SYayD57FokGkQ2AihDWgjrouy4K2x5k8DhZNAQAgBACAEAkYLSaloJ2kVQCiAEAnGmGsFXua0bSQOKw2kbKLlwiLmtKJWHnGa7qZV/6Vq7Ir3JENFdPiIxgaZQokVkNjHm+4NvGjQK66VqtVam8I7T26yuDnJ8FmXUryDtvSqBKROTinEMbEfiwXIbnOa15DnAuxY/BgceacMkAlpnaUSXhNMI3S590mgJAuk4V3LlbJxXYnbfRC2xqXsjOY0VzyXPcXOOZJJPiVEbb5PRRhGKxFHhYNiMtSNV8OCPecHO7LcQO8jyVjt9fVamyLrrOimWCShy93FXG5VeLVlcooNuv8K37M6vLHqQQGiej/ANmPxH8GqZT5Tzu5ev8AhFnXUrwQHEA3dIsL+ULQX0AvHEgCuWzMrGEb+JNR6U+w4osmgICOkrbgxTdDqOBpddga1phqK1UkzvPT2RWWuxI1WxwOoAQHKIAQHUByqA6gBACAYSdswY0Qw4b6vAcaXXAODXBryxxFIga4gEtJAJAKAiLe0tbLRDCENznAA1qA3EVG0+S5Tt6Sw023yuj15wivzOnEw7oNhs7i4+J+i4u+XsWENqrXLbIic0imH9OO4DqIYP5aLXrmyTDRUR4iQ0WfYTzn3jtxd5rHTJklRS4QuDXJaPsbZJHR72qB8RvFb1+ZEXW+hI15TjypFT1hMixeVvPY4tYx9wgcoxjnOY1xIJFC9+LSDRxFUBD+kT1ML4n7HLhfwWm1eq/goKil8eYjw0EnAAEk9QWUs9gyvWNFMaZMQ7CQNgyA8F6Db68Mqd2nirH1Ze4MCrVOlLueeRGTMK46i83rKPDs+z7nq9Df4tSb5XYSUQmGiej/ANmPxH8GqZT5Tzu5ev8AhFnXUrwQAgBACA4UBlkx03dp3EqE+WelqX6Fn6D+z7djQcA6837rsR3HMLdWNHG3R12fYs1n6UwolBE+zd14t/Nq711jYmVtuhsh3XdE6yIHCoIIORGIPeuuSG012EY09DZ0ojG73ALDaRsq5y4TI+PpJLt9+91Na4+dKLXxInaOjufsMY2mEMdGG87yG/VaO5HeO3TfLGTtLojiA1jG1IGNXHPuWvjNnV7fGMW2y5BSCqOoAQERY1kvl6N5UOhMa5kKGIYaQC6oL4hcS8gAAUu6yanIDP8A0kxjDmIrm5hsOldwCjSWbMM9Htr/APn/AMlFbaD3mhfdr13R4hTKNE7XiCR31GqhQszHAs8npO4lWteyS/lIrbN5gvLEUbItGJJ8QApsNmpXmbZDnu90vLhHps7DhZPG4Eu8gu8tr0zj09JHW4ahSz1E3olPNizMK7XmxYYNcK1OrwXmNft60lscPKZbw1n9Tpp5WGkbOuRSHUBUvSL6mF8T9jlwv4LTavVfwUFRS+IXSWbutEMZuxd2R9TwUrTwy+pmGxtoyKEnrA8P8r0Wgh+hyPP7tP8AVGJo1mCrVi3syqQhbEphUalC1lXiV590WG3X+Fbh8Mg1QnpjRPR97MfiP4NUynynndy9f8Is66leCAEAEoBCWm4cXGG9jwM7rmupiRqO0EdxQDSftqDAdde43qA3Q1xNDljSnmtZTS5O9WmssWYrsZVNWy286jXHnHOg1lQZTWT1FWlfQssavth2poG+p+i16zstMhu+0oh96m4BY6mzoqYr2OQ7QityiOpsvEg725J1Mw9PW/4oey9rg9MU6x9Ft1/U5S02PKSUKKHCrSDuW6eSPKDi+57WDB7g9Ju8cQtlyc7fIzVQpp5kEAIAQGS+lH10XsQuIUd+qei230PyZnH1K827lkTePLEUgzkQCgeQN/zXoNO2zz7PDnk5kneaqSYOIC2+jv2hnxYXErzO++esuNB+3tN5VQQQQFS9IvqYXxP2OXC/gtNq9V/BQHuABJwAFTuCjJZ7F8UidmTFe551nAbBqHgrOuPTHBoyTsM0pvXo9JDpoR5fcZ9V7X0NDsOJgFFvXciIlpyFVqjxffBtwVGahXXEKj1VPhzaPVaK/wAWpP6F+9H3sx+K/g1bU+Up9y9f8Is67FeCAEAxtyXMWXjMBIL4URoLQXEVYRUNGJPUgIDQy++NMRXQmQmuhysMBjYrWl0MRb1OVhQ3OoIjBW7QdHNpQEfph7Sewz5qLb5i82/0vyZ3F6R3nioh6GPB4Q2BDALIPD4rW5kDeVnpYEv9UYzEONfw145LZVSNWk+SRs7SQON1wr5E/IrZpx5OEqIvuixSUYPuubkXDiswfdEK+LjFpmshTjy4IAQAgMm9KfrovYhcQo79U9Htv7f8mZR9Su9u5ZD3jyxPDF6HTe5QSPakmoLILb6O/aGfFhcSvMb76lZcaD9vb8G8qoIIICpekX1ML4n7HLhfwWm0+q/gy/SC/wAkQwVFRepnd3eC0o6evuXzKkrFdzRvBK2e+lF6uFfTWl9jxl0+qxv7l0sadpRQboZNUyffaALVD8PubZGll2WZyNTnCGKl7wMtgqcKlRtfXCUFl9yXpNVKhvBoFl2ayWZchggVriakk5klV0YqKwaW2ytl1S5Hq2OYIAQAgOICh6Ye0nsMUW3zF5t3pfkzadjiHUu2mm04qPCDnLCL5zUY5YhIzrYrrvRJyB1q50u1Rsh1SkUus3eVU+mMSySVkB+olS/7dp4crJWz3bUz4eCQm9E+WhloF0+64ajqrtC1tqpcXGKSNaNwuhYpNtr3MxmZd0N7mPFHNcWuGwjNVTjhnrYTU4qS4YmsGx1poajMLDSYNF0biXoUN201/mXCKw8EDV8S+DZVOPJggBACAy30iwBEmXtORZDy6sfkolkumeT0e2eh+TO7Xs4wwCBUY1cK+exXG13JyabI28Qk4ppEYxen03uedke1JNRSFLud0WuO4ErjPU1Q80kdYUWT4i2W7QOVfDmId8UrFhUy1E/VeX3fVVXWQ8N5wXGl086tPZ1rGTdFAKwEBUvSL6mF8T9jlwv4LTavVfwUFRS+G0ez4T+kxpO3I+IXWF048Mw4p9j1IaM8s6kFkRx6jgN5OA8Vaw3nVPssP8FRdodLDvJ4LrYvo+DaGPEd2GEebyOAXT+43vnBVWxp4rT/ACWSX0Ylmf7d7tOc7yJouMtVbL3OOES0KGGijQABqAoPALg233Zk9oAQHCgBpqgOoDhQFD0w9pPYZ81Ft8xebf6X5Mht132pGyvmSu2liulssr28pfYj2mhqNS9Do/T/ACeZ3H1vwaroxazTDY45kCu/I+aXVtkJMsbbbYFFenkzOTKdP3tdOve0UvtY49rFp/SFXamvong9dtU3LTrPsV1RyxBAaFom2kCFv4vquOf1EDV8S+DaQph5MEAIAQGZae+1nsM+ah3r9R6Pa/R/JBwJZ8TBjHO7LSeAXNKWexNssrj5mhaD6P4sV17kLlfvODBvug1VpVr9XCPSmU9q0PV1P/ROyPo3pS86EzssLz+Y0Ws79RZ5ps5rWaev06/8k5LaCwG9N0R/VUNHg0V81w8NPlmktztflSRLydgy8EgshNBGIcReIO2pqVsoRXsRZ6m2faUmSQW5wOoCpekX1MP4n7HLhf5S02r1X8FRs2xo0x6thp9881vjr7lwjW3wW12rrq8zLdZehMNlDGcYh+6Oaz6ld40pclRduc5dodv+y0QIDWC6xoaBkAAB5LsklwVspOTzJ5FVkwMJu14EKofFY0jMVx8BitJTiuWd69NdZ5YtkVM6ZyzejfeeptPM0XN6iCJtez6mXKwRUzp27/bggdbnV8gPmuT1X0RNr2L/AJz/AMEXMaXzT8ntZ2WjiarnLUTZOr2fTx5TZFzFpRonTivdvcaeGS5uxvlkyGkoh5YouOgFp3mOgOOLeczraTiO4/qUvTzysM8/vOl6JqyPD/7LeFJKQCgKHph7Sewz5qLb5i82/wBL8mR29D597UajvBP1XXSyWHEs748P7EavR6L0/wAnmNw9b8FjseauQ2jefEk/NT/DyiBkkf8AUutaOCXJlJvgrlqF8eKXBpOTQaah1+K8xrboyteD2e20uuhJiTLNedQG8/RQndEn4HMGygDVzq9QHzXN3duxnBdLC6DO1+5Yhyiu1fEvg2IKeeTBACASiTDWlrXOALyQwEgFxALiANeAJ7kBGT0WUZFrG5IRSAavAJu40xIw1rR9Oe5JrjfKOIZwOYNqy56MWFuDmhZ6onN02e6Y5ZMsdk5p3EFZTRo4SXsKArJrhnaoAQHUAFANpuSZFu8o0Oum80EVANKVpkc1hpM2jOUM4Y4a0DALJrydQAgGEO14bph0sDWIyG2K4VbzWucWtBxrU0JyyptFQKXp9IXIzYoGEQUPab9RTwULUxw+o9Rsl/VW637FXUUvBCbm2wxV2ZyAzK600ytkoxNLLFXFyfCEoEZ8Q4UaNmfmV6erZqYR/X3Z5K/e7nLFfZElDk3/ANhaWbbppdksGsN61MX+p5F7PmXS0VkQe6cetvvDwVRfo56aXVyi3hq6tfU632kazLRg9oc01DgCD1FdE0+DzE4uEnF+woVk1KHph7SewxRbfMXm3el+Si2jYxcD7wOOGBC4puLyi4VkJx6WQAseh5zu6lCrOvdnXX0xj3IFu0xus63LsPWSzR/lcrN31M/5YO9e1aaP8cigaBqUOeptn5pNkyGmqh5YpHVwOwIAQFisLoM7X7l2r5RW6ziXwbEFPPJggBAUyTs+L/GQXvhxi5kebdEimITB5N7YglwxhdTolgFG1FHVzJIDDTn2kfDbxcot3mL3bfSfyV5cSxYUWTGEwM1c9+7/AMqfNbRUnwauuH0QvL2vEIqyO8gbIjvqsvrjyaOip8xQ7Zb0y3KM/vIPELCskaPR0v8AiiW0ft+YiTENj4l5riQQWt+6TmB1LpXOTlhkPV6SqFblFdy9KSUx1ACAEAICOhSBEzEjVFHwYUMDWCx8VxJ6jyg8EA20tkOXlngDnN57d7cx3ioXK6PVAnbdf4N6fs+zMtJ196rfc9t7FZ5cxopcctQ2DUvS7PQuvP0KLfLnClRXuy2WJBBori+R5JFvlpQUVbKbybkba0mAF0WJx6XwzaFjrkpR5RNaBWlVjoDjiznM62k4juPFUnT4c3W/bgtNdBTjHUR/lz8luW5WFD0w9pPYZ81Ft8xebf6X5IRcycJR5dr+kAevX4rDWTaM3HhkbMWRrYe4/Va9P0JEdQv5DB0s8Gha7wK06WjsrYPhijLPiH3SN9BxWelmHdBe4uyyHnMtHiU6DR6hewuyxxrcTuAH1W3Qc3qX7IvuiNgQDAa5zS43nZuOp2wGilVVrCZQa7V2eK457FvXcrAQAgOUQGf6c+0j4beLlFu8xe7Z6T+TOTbxLnNc65RzgCACMDQVqKhego2vTygm3yiHPdLIyawhR8JzxXlXOB66jyNFK/s0P4swt3fvEQNnHaPNYe1TXDOi3aD5QQ5SIw1aaHaCQuU9qtfODqt0p+5JQLULcIwA/FUDxH0UC3Zrl3ijtHcaHyy0aJuBmoJGIJJB6ix1FVQi4zw+TbWyUtO2uDTwpR546gBACAEAIDhCAx/S2RMCJHYMqOczskEj6dyrpQ6bMHt9Bf41EZfgo0k6jl6XaJLrlEqt+rbrjL6MuFjTIFFZ3RPLot8pOiirZ19zZMbWnNAhdKovIZCWdPmBGbFb7rsRtb7w8FSblLo1Ofg9Tt9Hj6Bwf3wa1Lxg9rXNNQ4Ag9RxCyu55ucXBuL9ivW3o9EmIxeHNa260Y1JwzwC5zry8k/TayNUOnB4g6HN9+K49kAcarHgo2luUvZD6BovLtzaXdpx4CgWyqicJa26XuSEGy4LOjCYOu6K+Oa3UUjhK6cuWxeNAa8XXNDhsIBHgmEaqTTymV60NE2OxhG4dhxb9QuUqk+CdVuE49p9ysz9kxYHTYafeGLfHV3rlKDRY16quzhjJakkvuiHsze0/wDUVJr8qKDW+sybXQiAgBACAz7Tn2ofDbxcot3mLzbfSfyY1N+sf23fqK9dT6cfhFDd6kvlhLTToZq002jUd4XeM5R4OQ+fa0Q5XRuH1VjHujQbxJt7s3u8aeQWTIihg1DQf10t2R/SK+f3/uZfLPTXfs18I1VblGdQAgBACAEAICmekOQvMZGAyNx/ZOXnh/yUXUx7KSL3Y78Tdb9zGpyXMF5He07QpWl1HRJTRe6mhXVut+4+kZ2i9bCUboKUTwd9E6ZuEvYm5e1aDNcpUnLIR7SLsBiStZKNUeqXsdKq5WzUY8s9tFAvE6m122uZ7/S0+DVGH0L5oBad5joDjiznM7BzHceK76eeVg89vOl6Jq1cPn5LepJSBRAdQAgBAFEBwhAQ1o6NwYuIFx21uXe3Jc5VpkurWWV/dDqxJEy8IQyQaFxqMMzVbRWFg432+JPqJBbHIEAIAQGfac+0j4beLlFu8xebb6T+TGpv1j+279RXrqfTj8IobvUl8sRXU5CoVlDyo1OrcwCwx7mo6D+uluyP6RXz+/8Acy+Wemu/Zr4RqgW5RnUAIAQAgBACAZ2rKCPCfDPvNIG/MHxotZxymjtp7XVbGa9jG5+RD6siDEEjrBGBoq5ScGe7hJTin9SEiWLEaeYQ4b6H6Ky0m4ul5iRdXoq9RHE/8nuDZsXXdHfXgrr+/UKOXF5PPPYLurCawSkpKCH1nb9BqVDrdys1LxwvoXui22vTL6v6jlVpYkro5DjCMyJBY51040wBaekC44ZLtSpdWUit3Cyh1OFkl/6aqCrE8adQAgBACAEAIDlEAUQHUAIAQAgM+059pHw28XKLdyXm2em/kyi1rJiQ3OdS80km83GlTXEZhej0mtqnFRzh4KvV6O2uTljKItT8kAVCs4eVGp1bZBxGzBqOg/rpXsj+kV8/v/dS+Wemu/Zr4RqoW5RnUAIAQAgBACA5RAZrpvIclMFw6MQXh2hg4cD3qBqI4ln6nrdn1HiU9D5iV9R8FueoUMuNGguOwAk+AWUm+DSdkYLMngn7O0PjxcXgQ2/ixd+UfNd46eT5KrUbxTDtDu/9Fqs3RGXhYuHKO2uy/LkpENPCJS37pfbw8L7E8yGGigAA2AUC7lc228s9IYBACAEAIAQAgBACAEAIAQAgK7b+jRmonKCJd5obS7XInGtetcp19TyTtNrPBj04Id+hMXVEYd4cPqufgv6ktbpH3iQdqejCJEqW8m121rjQ72ltFP0+ruq7N5REvnprVnDTIhvovmh0rp7Baf1EK2lvbS/RAiw09Tf6p/6F2ej57OlBiu7wfJpUC3eNXLjsTq9PolzIVZo6YeUs4dfJuPnQqvs1epn5pMnVrSR8uCW0ZgubNQqtcOcc2ke47auFafVljWzi6Wk0aUFKPPnUAIAQAgBACAEBBaW2QZqEAyl9rgW1NMDg6p3Y9y5XV9cSft2rWmsblw13IuzdB2jGM8uP3W4DxzPkuUNMv5E3Ub1OXatYLPJWfDgikNjW7hid5zKkKKXsVFt1lrzOTY5otjkdQAgBACAEAIAQAgBACAEAIAQAgBACA4gBDALBkEyAWMg4VnJh8HQsmTqAEAIAQAgBACA8lYYPSyAQAgBACAEAIAQAgBACAEAIAQAgBAf/2Q=="/>
          <p:cNvSpPr/>
          <p:nvPr/>
        </p:nvSpPr>
        <p:spPr>
          <a:xfrm>
            <a:off x="155575" y="-1600200"/>
            <a:ext cx="4762500" cy="33337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sp>
        <p:nvSpPr>
          <p:cNvPr id="673" name="Google Shape;673;p97" descr="data:image/jpeg;base64,/9j/4AAQSkZJRgABAQAAAQABAAD/2wCEAAkGBhQSEBUQEBQVFRAVDw8QDw8VFQ8UFBQQFBUVFRQUFRQXHCYeFxkkGRQUHy8gJCcpLCwsFR4yNTAqNSYrLCkBCQoKDgwOGg8PFywcHyQsLCopLSksLCksLCksLCwpLCwsKSkpLSwpLCwsLyksLCkpLCwsLCwpLCwsKSksLCwpLP/AABEIALcBFAMBIgACEQEDEQH/xAAcAAABBQEBAQAAAAAAAAAAAAADAAIEBQYBBwj/xABFEAACAQICBgYGBwcCBgMAAAABAgADEQQhBQYSMUFREyJhcYGRBzJSobHBIzNCYnLR4RRzgpKiwvAkYxVTssPS4jREg//EABoBAAMBAQEBAAAAAAAAAAAAAAABAgMEBQb/xAAxEQACAgEDAQUGBQUAAAAAAAAAAQIRAwQhMRIFFCJBUTJhgZGh0RMzcbHBI0Lh8PH/2gAMAwEAAhEDEQA/AICrHbMeqx4WbmIBlgmWSmWCdYAYDHpaow5Mw95ns3orq7WjKY9mpXX+st/dPINNpau/4ifPP5z1T0OVL4F19nFP/UiflJGboCdtO2iY2FzEMBiH+yN539gg0pcB3CdQXux3n/LSyweFtmd59wmnsoVWcw2EC9/EySEjws7MrsuhmzMpr5op6lNGRdoIzlgN4UgZgcd01hM4YJ0JqzxYUr5RfswIvcf5b856fpHVShVO0V2WO9kOyT3jcfKV41Bo3zZyOV1HwWadRHQec/sxZthQWYmygC5J7AJ6Bqbqh0B6er9cVIVeFNTvvzY+6XujtA0qH1agHcWGbHvY5ywElyspRoRE5adnJJRy05aOnIActFO2igAioIsQCDkQcwRMrpnVHYvVwouu9qHEdtP/AMfK246uOUxxk4u0JpPk83o1Py8RvHYeyS1M0mnNXRVvVogCrvZMgKnfyb73n2ZcAjeDk2akWIIOakcDOuE1IxlGg1OqCcjmN8No7SBwhJzOEJJqoLk4djvqoP8Al3zZeG8cRK3RmjitV6jEG6uBYG52zvY3ztLdRaT7S8So1nGMJVCXUvka+m4IDAgggEEWIIOYIPER0yOh8d+yOKbH/R1G2aZP/wBeqxyT90xOXsk23EW14E5pRpjTs6BO2inZJQrTkdOQA8cVYQJHIkIFmpkAZIF0kxkgHSAGD1mS1du0KfcJ6D6E616OJTlVpN5qw/tmG1vp2rA86a/Ej5TV+hCt9LiU50qT/wArMP75LKR6zaRce5tZczYkDmRuHn8JMtKarpG7uAjkrUpUxYb9vZsw7Bte4wgtxMk6uio9MNWFmBzFtnOwNrdhuPCX6iCw9LZAH+Xh4m7NDkaTOmMZogOExpacZoMtAQ8vOF4MmcvAAm3FtwV4rwALtR14DanQ0ADXnYMNHAwAdFOXnYAKdE5HCADlMqtOaD6QGrSH0oHWXcKijh+IcD4HLdaCPRoJ1ug5MLSHHh5d4I4HsncPpCnUuUcNsnZa2dj/AID5S/0/orfXQdU/XL/3B8+zPhnmdG6CpUAwQGzEXub5C5UDsFzOqMlJGTjQetjKO0KFQqTUUr0R+0pBuLdov5S61dx5U/slVizKu1h6p31aAysx41EyB5ix5yjq6BpNXXEEHpF2bWNgdm+zccbXNpNr4YuoCnZqKwqUKnsVQMr81IurDiCYpxTQ06NfOiQNDaTFekHtsuCUq0zvp1VydD3HceIIPGT5ymoop2KAHklHMA8wCPEXhdmDwS/Rr2DZ8svlJOzNTICVgXWSysDUWAGI12p9amfusPI/rLX0LVrY+ovtYV/c9M/KRNeafUpn7zj3D8oP0S19nStMe1Trp/QW/tkyGj3au1lJ7PfIGgcQKrEhWAUfaFuttOtv6CfEQumqe1SNMErt3XaXIjLePdJWg8JsUs2LFnepdt4DG4HcOEa2iHmWSidMQjWMzNBrGCZp12gyYxHCY0xGcJgAjG3nC0G1SABLzl4BsQIz9qEKFZKvO3kda4hA0AsKDHq0CGjgYDDgx14FWhAYAPnRGgxwgA4RwjBHiIAiNz3HfM1pPR3RVLD1GuafZzTw3js7poxG4vCCrTKHI70bkw3H/OBMqMulg1Z59R0+TizhdjIA9e+dwoa+zbJc7XvvhtDaa6d3XZC7OY612tcr1xbqnLdLNkIvlZhdWHJhvF++Uei8fijSrvUojpFBakmzsbT2PVvfrjIdbjeddpoyovaeI6CutfdSrFKGK5LU9WhW/wC2x7VPCaoTC6Ar1MRh2GLSwc1KTDYantUiBnsHNTcm34QZpNWsazUjSqm9eg3Q1W9sAA06v8aFT37XKc+WNMuLLeKKKZFnlOEXJhyqP7ztf3SRaCojruO1G81t/bDzUxGEQLiSDAVTAZl9d6f+nB5VB71aUXo7rbOlcKedYJ/OrJ/dPQ8dqXUxmG6jooYggnaJGySOUrtC+iatQxNGvthujrU6mRUeqwPHuksaPQNYbk01+xtBmYGxDBl6O3MFhY980lNLADkLSmrMDiaaHjbZHOwZ/gpPhLsQlwkNHTBuY9jAuZJQNjGGOMYYAcJg3eddpGqvARyrWldjNIhRcmdxuJCgk7p59i9IvjXIpkjDgkAi46QjeQeCDnxlIllnpDXIlitEFjuvuUeMocdrbXU5uA3sqN3eTG6ZxK4enspbbOQ/Pu7JknrXzOZ3mUiGzSrr9iVNwy25EX98vNFelaxAxFOw9tDf+k/nPOi8aWgFn0LonTtLEJt0XDLxtvB5Ebwe+WQM+cNHaVqYeoKlFyjjiNxHJhuI7DPX9S9fExY6N7JiALlODAb2T5jeJLRSkbMGEVoBWhFaSaBwY4QSmEBgA8R4MGI8QAeI9GsYwRwiGVWnMHsuKq+q9lfscDqN4gbPgsr1E01WgKlNqbcRv5ciO42PhMdpfSi4ant1Qb7YplVFyalyLC/cZtjd7ESRMYwYr9DiKVf7FTZweI/iJOHc9zkp/wDoJRY3ADE1cPikrbKhQyqdrMXvdbEDa4G98pYYbSFHGrWw1NzmhQtYixJIR1PGzqM+Ymso7Em2ilfoDSJr4dKjC1SxSsvKshKVB/MrRTko1PPh9Z30/wDpb/3hoBz1kP418xf+0w15qYiMi4gSUTI9eAGo1WrA4cDiruDked/gZdBxM3qa/UqDk6nzBHymkEhlIDh1viifZp3HYSLfAnzlvKrA/wDyKn7tPlLWORURrGBaFYwTSRgzGMY8wVQwECqGRqphnkPG1NlSeyMRidc9KF6i4Gn61VWNVvYo/aPecwIejgxSpBQALLYAcFG4Sq1SH7TXr4xsw9Y06fZRpbvPqy31hrbNJj2GMlnn+mAatVmLC25R2CV7YIe2JLNBeUY2HXkIySGcGPbHlOHDL7fuklqA5DyjDSHIeQgBHNFPb90dh3Wm4dKhV1IZWGRBHEGFNMchObMAPZdSNblxlKxI6dABVXdfk4HI+4+E1AM+f9CaXbC10rp9k9ZfaQ+sp/zfae76Oxy1qa1UN0dQynsMTRaZOUwqmR1MMpklhQY8QYjhAAqmOEGIQRDCU2sZRaxaPRn2aihkqLtWYAjbSwPjbZPgZdiA0xSLUdob0IbwGTf0k+UqLpiZhjia6YxaSUrYXYA2lUWtbi1+rY8LZ5SywOhqNF2qUkCu/rEE7r3sBwF+Akk750mdNmZQaZ01isHXcYWnt0qxGJP3ajAI486Zb+KKajD11AswBzy7opFL0DYw1Y+qeTr7+r/dDXkSvUBRua2JHdZvlDPWA38Ta/bIEFvA1t0eWg6hgMt9Tn69RfuqfIkfOasTGaqVLYgjnTYeRB+U2QMljQ3An/UVP3VM++0s7yqwptiT20B7nlneKQ0JoMxxMGxiGNaBqGCxekUp+seIFuOeUVVpTi1uSpLgYxlBrlijTwdZxvWhVYd+yQPeZdlpk/SYx/4dX2b3KKMu11EQyJqJgwmBo240g3i5LflB62n6E+Hxljq4wTBUdrq2oUb3yt1BwlbrLWWpRYowYDkQYJiaMORGGEMYRLIBGMaEYRjCAAjOGOMaRAQxp6P6KNPXD4Njmv0tL8JNnHgSD/EZ5w0PqxpU4fH0at8ukCv+B+q3uN/CJjR9DgwqmR6bwymQaoOpjwYJTCAwGEEepgwY9TAAghUFwVO4jPu4wIhKRziGZdlIyO8Eqe9Tb5SmwL4r9rqdJnh7Ho/q9kciLda/AgzRaYS1Vu3ZbzFviDIAedcXsYvkPedgtuKAGFw5zK81YeR/9pytU6in/b39oAI94jkAvtcYqJ6uyeBZfAE291piBM241mgw04WgMm6vVLYpO3aXzUzdAzzvRtXZxFM/7qe82PxnoQMljQwNbE0z7SVk8RssPgZaEyk0liBT6OodyVQSOJUqwa3PfKrF66Pf6JFA5tcn5CDVnVg0mXNvBbGsqVABc7pT4/SvBDbt4/pKNta3b11U91x85Exmkw6m3VbgeF5Pii9kdD7Nypbr5C0nTd9zDnmTe/lND/xNGUXYBtkbXY1s9/bM9SemyjafrWzvcAHsibDog2ma+W5b2850t5cqSbWx5c8C00m3GSv14+poxWuLjMdkr67sXAN7dYqPsnLc2WRBAIz5wwOyihchYEeOfzh6FUNv3zzpybdHpYoKKsp9JYKttK6OCqkbVIqOsv2utvB43lLrhhRTpiolgSdlh7akce0ZZzbVTwmF17xYZqVC4AL7V+Z3WEhXZc0nExocEXH+GNMk6M0b0lWogvlYrYXF92cs21OxFrgL3E2PvnoQhKUVKjx8koxk42UBEGwlhjdFVaX1iMo9rev8wykBoNVyCd8AyI0xzGMMAGPK6/0g7z8JYOZXL9YPH4SZFRPojVzG9LhaNTi1GmT32F/feW6mZL0fVr4Cj2B18nYTVIZLNESVMIpgEMKpiKCgx4MGDHgwAIpj1MEDCAxDKzWJOsrc1I8iCP8AqMoi00OsQ6iHtI8x+kzLtnOnHwZT5Dh4oFWnZoQY1XipPmw+9fzA/WcoYSo25G77EDzMlUdCVNok7Kggbzc5X4DvmShJ8ITnFcsHtzheT00UoPWe/MAW98mpTRRZQAOdrnxvnNFgf92wRk5uscXJ+4pKCMXUqCSGU5DkZusTpdUUvw+fIDeTM5WxwUWuT8PKQKmLvz7pLjBcbnsabsvNOnl8K9OX9l9SdpHSBqnaYgeylxkPzkE2gmxQG4fCDOIJ3yD6jHj6UoxVJBy4gK1aAxHqlgcgMxnGFuso5oT5RG6gSUaSEaQcO+/s2fMyWrSC5Y1JU0XOF00d1TMcx+UuKNRGG0CLcxMgak12B0YqU1BA2ioLHmTmZz5Ipbnh6/BjxJSjs2VWnNZUwwDsCy7ShyLXVTvIHE9kgY3R4xpRnW1NXFSkbWcjLMneAeUvNIau0HK1Gp3dTdTc5Hu3E+EZSwVuNhyyvKxSxxdzPBzvJJdMF8SLTwqIAtgBwyAz8MrwdQ8mHmbfCXC4BW3i/fnJdLAKOA8p299iuEeb3CT5kZroFYEMobK3qXmU0pqZVL3w9NirH1chsnsJNre+esJhByh1w4mWTV9arpNseiUHfUeW6N9F1Vxes4Q+ytmt3nd5Sj1p1QqYIgsQ9JjZagFs9+yw4G09yyG+ZT0gFK2F6I3t0iMSuztLa+Yvv3zLE5zmorzNcsYQxuT2o8VqGV9M/SeBljjKJRijbwf1B8rGVtD6zwM1kqdM54u1aPbvR6LYGl27Z83aaym0ymrI6PD06fs01B77Z++80NGvE0WmWSGFUyLTeHVpJQcGPBglMeDEUFBj1MEDHgwAiawH6JfxD4NMpUaajWJvoV/EPg0yNR50YuDKfIUPOwAecm1GYetQcb1Yd4Mra+MCnZckfdAsfG83e0ZE0nomniF2ag3eq4yZe4/LdJepk/cdGmxaaMl+LFv4/wAf5MLV0n7PVXhYA37zeDbSAtmWJ5kfAXlnpHU+rTBakekQXOyB17fh4+EzLOO74fpM273PsdL+BOP9Gq9xLfEg8z32g2qHgLQBuP8AMjCA3FxJbPQUEMqHj2wzG1j2ZwNY7u+Ht1e6SzRLcZiD1SRuKmcReunZSI+E46ZEDcykW5NbKNGKUBST9j5RF0cwhzcf7oHgFk2m1wDzufCVeGrM230SM5ZjbZUneFF7+cusPoXENbqBFFgNps/Jbx9Dfkc2bV4MPtzS+P8AB3CUturSTgagv3bvnN8VuZk8Bq/USolRnGVzshTvHaT2y4bEve19wF+85Wky085HzHaXaWDLNdErSXp9y0rWAlfRzN2I7ozZLbyfKdXBi+747ucFpJebPIesj5JlhTqoOI+MKuJXcM/AyHSwhJzyHBRv8TJaIFUkdgH+dwmvdYrlmXepPhDmxgGRykTF6aVeOfAbz5R+KAbeARyO4/lItDA0lzVbHiM/nI7tvu9iu97bLci1q9SoNxC872/WQcTSUo9OqGsRfaAvu4gjP3S9rVAB2TzfXbWq5ahh723VKoB8VU/EzqwqGHxJb/U5M05510t7fQyGsOID4iqyG6bZCNzVQFB8gJE1YwPS4pV+yOs/cCPicomwzkZK3kRNrqdoLoVufrGsWPwHcJzvxSs2j4VRssGmUsKRkKkLSZSiZSLChUktGkCjJdMyGWiUphAYFTCKZJSCgx4MEDHgwGVutNS1NB238gfzmQZ5odb6/WVeSk+dh8plmqTrxLwmM+SRtxQAecmpmb8Ts5aOAnEbnVmP1x1ZvfEUVuDc16Y33/5ij4jx5zYhY8JCzp02onp5qcf+ni9OqUNieqfVbh3Htklag32tztu8pea7aFWlVDKLUqoJI4LUG+3LIg+czuHut0bMb1PMSuT7jT5Y5sayR8wtRQQCpuCcjB19IKDsjrPu2BmT4SHgRUZno0eFQjbPqqDn4nOarQery0gWA2qrD1zvJ7eQm0MLlzweZ2h2vj0nhj4pen3KzAatVqxBqN0S29QdZ7dvATSaP1Po07dTaI+0/WPvlthytNAp3hRttxZuJjjXYi4Fhbefymyglwj5PUdqanP7U6Xotv8AfiPp4RUHADwjKuJG5Rc7xArnmxnadPaOWS8TxI7JXR6nnXYqd28us3AcbDthKdO/qjIer2nmYYUcrHJeXEySo2Rfidw5DnBsaQKnh+e73wiqBuyHE/rG3vkPExyC/wCEb+3siGItx8B3c41zaItfORMfigilmYKouWY7gOZPCAmEZpS6f1mo4RNus4HsrvZuwLvMxmtHpUAvSwQDNuOIbJQfuLvbvOXfMXo3RFfH1ixLVXObOxOyo5sbZDsHhMpZEuDSONvnYtNLa7YnHVRTpXo0CwsoNmaxv1m+Qy75bHGO/qps9rflLvRmqNPDr7VS3Wcj3KOAkkaPz3Tnb6uTZJLgo8Howlgz5tw5DuHCajBYfZHbFQwoXvktEgAWkJLpCApLJNMRFIk05JQyNTkhDJKJCmFUwCGEUySgwMJT3wIM7UrhEZzuVSYDMfrRjNqu3ZZfL9SZRGpFjMUWYsd5JJ8ZG256EI0qOaTtksPFI4eKUSepCOE4sdPPOk6J0CcnbwGQNYdGivhalMC7bBan2VFzW3lbxnimktMhF+8Mrcb8p74DPENI6C2tNVaZFqVF+mbkwez0l9/kpmuOPU6PV0ev7rhyJ/qv14+xo9WtErSootQ3crtOObtm1zyvNFtbgnnkPICUmj8dcMT6u2wG7cvV+N4bQ2memxJRB1AhF+bDcb+c9b8NpOlwfJSzqcrk95MvsPhQM2zPM/KNrYi52VF4SopbLcvE8YSmiqLAeM5782be5AqWD4v/AC8JJuAPh3QTVb90S5xPfkYRTxPlEXLGw8T8oxQWOyviYV7L1V84hiA+ysdWcDqjcN55mQ9IaWp4emalV1ReLE+4cyeQnmGsnpPeqTRwQZFI61Y5OR932O/f3SJSS5Kim+Dcaya8YfCAqx261sqKWLX4bXBfHynkGumueIxWTtsUfs4dfV2hndzvbIjs7BA4TRwW7MSSTtG5JN+Juc5D0loHE1FOIShUbDrdelVGKg72zHLdfsnLPI2tjphBJk2tVoHDU6SUF6YKTVrm+0SSTYAHPK2Z8Oc9e1U0EMLg6dK1nI6Sr+8bMjwFh4TJej/0e1KrU8ViBsUFKOiMOtVIsRkdyXtmd/DnPWqlITNspIoatHskZqMvKtMSHVpx2BXhIRFhTSnQkBDqaw6CDQQqwGGSGWBWFWIYZTCgwCmEUxDDKZR65Y/YoCmDm7XP4F/W0ulPlxPZPN9ZdMdPXZgeoOqn4Rx8d/jNMUbkKTpEF6saKkjmpG1K4UFjuAJ/SdpzDqz4hmP7PSLqtlduT22rfysvnFPRtVtGnD4VEb6xr1a3718yPDJf4Z2crzO9jZQL8R0UUxNBBog0UUAO3mJ1tphMUrgC9Wn1jxJpmwv4N7oop1aX81fH9jk1f5Xy/cy1SsVoKgNmfau2eQJLMfI++XOgXRUXo8lAv2k8z2xRT3Mi8J4mOT6vgafCYrbW5yOeQjnqRRTzWqZ6adpCUQgBJ2F38TFFEykEq1gg2V38TM3rfrauj6dN3Qu1VmCIDa4QAsSbG3rL59kUUxyScY2jWCUpUzx/SelK2MqdLXckEnYW+Si/qqNwEkaPwZZlp0xdmYKoyGZy4/GKKcjdnTwb2n6LGZU6SvsnavXRUDXT2VcnI8zb9fQqACKqILKqhVAysBuiimbZQ81oNqsUUBgHaBYRRRkgysWzFFGA4CPWKKABFhVM5FEMIDHgxRQApNb9M9DQ2FP0lW6g8kHrG/iB4medtUiinViXhMp8jdqWuq2junxShvq6OzWqD2mv9EtuW0C38HbFFKyOosmK3PS9qKKKcVm5/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pic>
        <p:nvPicPr>
          <p:cNvPr id="674" name="Google Shape;674;p97" descr="http://www.arimaclinic.com/CT/images/ct-scan-of-the-brain.jpg"/>
          <p:cNvPicPr preferRelativeResize="0"/>
          <p:nvPr/>
        </p:nvPicPr>
        <p:blipFill rotWithShape="1">
          <a:blip r:embed="rId3">
            <a:alphaModFix/>
          </a:blip>
          <a:srcRect/>
          <a:stretch/>
        </p:blipFill>
        <p:spPr>
          <a:xfrm>
            <a:off x="914400" y="3429000"/>
            <a:ext cx="3810000" cy="3048001"/>
          </a:xfrm>
          <a:prstGeom prst="rect">
            <a:avLst/>
          </a:prstGeom>
          <a:noFill/>
          <a:ln>
            <a:noFill/>
          </a:ln>
        </p:spPr>
      </p:pic>
      <p:pic>
        <p:nvPicPr>
          <p:cNvPr id="675" name="Google Shape;675;p97" descr="https://encrypted-tbn1.gstatic.com/images?q=tbn:ANd9GcREkdhsR-2k2ti77VM4BTgfwah21Scw_3yzDjDaLnCGChywj_Zb"/>
          <p:cNvPicPr preferRelativeResize="0"/>
          <p:nvPr/>
        </p:nvPicPr>
        <p:blipFill rotWithShape="1">
          <a:blip r:embed="rId4">
            <a:alphaModFix/>
          </a:blip>
          <a:srcRect/>
          <a:stretch/>
        </p:blipFill>
        <p:spPr>
          <a:xfrm>
            <a:off x="5638800" y="3417058"/>
            <a:ext cx="2895600" cy="2031243"/>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Sectional Planes</a:t>
            </a:r>
            <a:endParaRPr sz="4400" b="0" i="0" u="none" strike="noStrike" cap="none">
              <a:solidFill>
                <a:schemeClr val="dk1"/>
              </a:solidFill>
              <a:latin typeface="Comic Sans MS"/>
              <a:ea typeface="Comic Sans MS"/>
              <a:cs typeface="Comic Sans MS"/>
              <a:sym typeface="Comic Sans MS"/>
            </a:endParaRPr>
          </a:p>
        </p:txBody>
      </p:sp>
      <p:sp>
        <p:nvSpPr>
          <p:cNvPr id="681" name="Google Shape;681;p98"/>
          <p:cNvSpPr txBox="1">
            <a:spLocks noGrp="1"/>
          </p:cNvSpPr>
          <p:nvPr>
            <p:ph type="body" idx="1"/>
          </p:nvPr>
        </p:nvSpPr>
        <p:spPr>
          <a:xfrm>
            <a:off x="457200" y="1600200"/>
            <a:ext cx="43434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Sagittal plane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Runs vertically through the body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Divides the body into right and left sections</a:t>
            </a:r>
            <a:endParaRPr/>
          </a:p>
          <a:p>
            <a:pPr marL="742950" marR="0" lvl="1" indent="-285750" algn="l" rtl="0">
              <a:spcBef>
                <a:spcPts val="560"/>
              </a:spcBef>
              <a:spcAft>
                <a:spcPts val="0"/>
              </a:spcAft>
              <a:buClr>
                <a:schemeClr val="dk1"/>
              </a:buClr>
              <a:buFont typeface="Arial"/>
              <a:buNone/>
            </a:pPr>
            <a:endParaRPr sz="2800" b="0" i="0" u="none" strike="noStrike" cap="none">
              <a:solidFill>
                <a:schemeClr val="dk1"/>
              </a:solidFill>
              <a:latin typeface="Comic Sans MS"/>
              <a:ea typeface="Comic Sans MS"/>
              <a:cs typeface="Comic Sans MS"/>
              <a:sym typeface="Comic Sans MS"/>
            </a:endParaRPr>
          </a:p>
        </p:txBody>
      </p:sp>
      <p:pic>
        <p:nvPicPr>
          <p:cNvPr id="682" name="Google Shape;682;p98" descr="http://www.learningmri.com/wp-content/uploads/2013/04/MRI-Anatomy-Positon.jpg"/>
          <p:cNvPicPr preferRelativeResize="0"/>
          <p:nvPr/>
        </p:nvPicPr>
        <p:blipFill rotWithShape="1">
          <a:blip r:embed="rId3">
            <a:alphaModFix/>
          </a:blip>
          <a:srcRect/>
          <a:stretch/>
        </p:blipFill>
        <p:spPr>
          <a:xfrm>
            <a:off x="4648200" y="1524000"/>
            <a:ext cx="4114800" cy="4954220"/>
          </a:xfrm>
          <a:prstGeom prst="rect">
            <a:avLst/>
          </a:prstGeom>
          <a:noFill/>
          <a:ln>
            <a:noFill/>
          </a:ln>
        </p:spPr>
      </p:pic>
      <p:sp>
        <p:nvSpPr>
          <p:cNvPr id="683" name="Google Shape;683;p98"/>
          <p:cNvSpPr/>
          <p:nvPr/>
        </p:nvSpPr>
        <p:spPr>
          <a:xfrm>
            <a:off x="5638800" y="1447800"/>
            <a:ext cx="16002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Sagittal Section of the Head</a:t>
            </a:r>
            <a:endParaRPr sz="4400" b="0" i="0" u="none" strike="noStrike" cap="none">
              <a:solidFill>
                <a:schemeClr val="dk1"/>
              </a:solidFill>
              <a:latin typeface="Comic Sans MS"/>
              <a:ea typeface="Comic Sans MS"/>
              <a:cs typeface="Comic Sans MS"/>
              <a:sym typeface="Comic Sans MS"/>
            </a:endParaRPr>
          </a:p>
        </p:txBody>
      </p:sp>
      <p:pic>
        <p:nvPicPr>
          <p:cNvPr id="689" name="Google Shape;689;p99" descr="http://38.media.tumblr.com/tumblr_l9rmq5t6Tn1qa6reco1_500.jpg"/>
          <p:cNvPicPr preferRelativeResize="0"/>
          <p:nvPr/>
        </p:nvPicPr>
        <p:blipFill rotWithShape="1">
          <a:blip r:embed="rId3">
            <a:alphaModFix/>
          </a:blip>
          <a:srcRect/>
          <a:stretch/>
        </p:blipFill>
        <p:spPr>
          <a:xfrm>
            <a:off x="762000" y="1662379"/>
            <a:ext cx="4114800" cy="4411067"/>
          </a:xfrm>
          <a:prstGeom prst="rect">
            <a:avLst/>
          </a:prstGeom>
          <a:noFill/>
          <a:ln>
            <a:noFill/>
          </a:ln>
        </p:spPr>
      </p:pic>
      <p:pic>
        <p:nvPicPr>
          <p:cNvPr id="690" name="Google Shape;690;p99" descr="http://upload.wikimedia.org/wikipedia/commons/3/34/BodyPlanes.jpg"/>
          <p:cNvPicPr preferRelativeResize="0"/>
          <p:nvPr/>
        </p:nvPicPr>
        <p:blipFill rotWithShape="1">
          <a:blip r:embed="rId4">
            <a:alphaModFix/>
          </a:blip>
          <a:srcRect/>
          <a:stretch/>
        </p:blipFill>
        <p:spPr>
          <a:xfrm>
            <a:off x="5105400" y="1719707"/>
            <a:ext cx="3581400" cy="4309619"/>
          </a:xfrm>
          <a:prstGeom prst="rect">
            <a:avLst/>
          </a:prstGeom>
          <a:noFill/>
          <a:ln w="9525" cap="flat" cmpd="sng">
            <a:solidFill>
              <a:schemeClr val="dk1"/>
            </a:solidFill>
            <a:prstDash val="solid"/>
            <a:round/>
            <a:headEnd type="none" w="sm" len="sm"/>
            <a:tailEnd type="none" w="sm" len="sm"/>
          </a:ln>
        </p:spPr>
      </p:pic>
      <p:sp>
        <p:nvSpPr>
          <p:cNvPr id="691" name="Google Shape;691;p99"/>
          <p:cNvSpPr/>
          <p:nvPr/>
        </p:nvSpPr>
        <p:spPr>
          <a:xfrm>
            <a:off x="5638800" y="1447800"/>
            <a:ext cx="16002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Sectional Planes</a:t>
            </a:r>
            <a:endParaRPr sz="4400" b="0" i="0" u="none" strike="noStrike" cap="none">
              <a:solidFill>
                <a:schemeClr val="dk1"/>
              </a:solidFill>
              <a:latin typeface="Comic Sans MS"/>
              <a:ea typeface="Comic Sans MS"/>
              <a:cs typeface="Comic Sans MS"/>
              <a:sym typeface="Comic Sans MS"/>
            </a:endParaRPr>
          </a:p>
        </p:txBody>
      </p:sp>
      <p:sp>
        <p:nvSpPr>
          <p:cNvPr id="697" name="Google Shape;697;p100"/>
          <p:cNvSpPr txBox="1">
            <a:spLocks noGrp="1"/>
          </p:cNvSpPr>
          <p:nvPr>
            <p:ph type="body" idx="1"/>
          </p:nvPr>
        </p:nvSpPr>
        <p:spPr>
          <a:xfrm>
            <a:off x="3810000" y="1600200"/>
            <a:ext cx="4876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Median or midsagittal plane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Sagittal plane that passes through the midline of the body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Divides it into </a:t>
            </a:r>
            <a:r>
              <a:rPr lang="en-US" sz="2800" b="0" i="0" u="none" strike="noStrike" cap="none">
                <a:solidFill>
                  <a:srgbClr val="FF0000"/>
                </a:solidFill>
                <a:latin typeface="Comic Sans MS"/>
                <a:ea typeface="Comic Sans MS"/>
                <a:cs typeface="Comic Sans MS"/>
                <a:sym typeface="Comic Sans MS"/>
              </a:rPr>
              <a:t>equal</a:t>
            </a:r>
            <a:r>
              <a:rPr lang="en-US" sz="2800" b="0" i="0" u="none" strike="noStrike" cap="none">
                <a:solidFill>
                  <a:schemeClr val="dk1"/>
                </a:solidFill>
                <a:latin typeface="Comic Sans MS"/>
                <a:ea typeface="Comic Sans MS"/>
                <a:cs typeface="Comic Sans MS"/>
                <a:sym typeface="Comic Sans MS"/>
              </a:rPr>
              <a:t> right &amp; left halves.</a:t>
            </a:r>
            <a:endParaRPr sz="2800" b="0" i="0" u="none" strike="noStrike" cap="none">
              <a:solidFill>
                <a:schemeClr val="dk1"/>
              </a:solidFill>
              <a:latin typeface="Comic Sans MS"/>
              <a:ea typeface="Comic Sans MS"/>
              <a:cs typeface="Comic Sans MS"/>
              <a:sym typeface="Comic Sans MS"/>
            </a:endParaRPr>
          </a:p>
        </p:txBody>
      </p:sp>
      <p:pic>
        <p:nvPicPr>
          <p:cNvPr id="698" name="Google Shape;698;p100" descr="http://classconnection.s3.amazonaws.com/654/flashcards/1188654/png/planes1329196095626.png"/>
          <p:cNvPicPr preferRelativeResize="0"/>
          <p:nvPr/>
        </p:nvPicPr>
        <p:blipFill rotWithShape="1">
          <a:blip r:embed="rId3">
            <a:alphaModFix/>
          </a:blip>
          <a:srcRect/>
          <a:stretch/>
        </p:blipFill>
        <p:spPr>
          <a:xfrm>
            <a:off x="381000" y="1219200"/>
            <a:ext cx="3505199" cy="5305426"/>
          </a:xfrm>
          <a:prstGeom prst="rect">
            <a:avLst/>
          </a:prstGeom>
          <a:noFill/>
          <a:ln w="9525" cap="flat" cmpd="sng">
            <a:solidFill>
              <a:schemeClr val="dk1"/>
            </a:solidFill>
            <a:prstDash val="solid"/>
            <a:round/>
            <a:headEnd type="none" w="sm" len="sm"/>
            <a:tailEnd type="none" w="sm" len="sm"/>
          </a:ln>
        </p:spPr>
      </p:pic>
      <p:sp>
        <p:nvSpPr>
          <p:cNvPr id="699" name="Google Shape;699;p100"/>
          <p:cNvSpPr/>
          <p:nvPr/>
        </p:nvSpPr>
        <p:spPr>
          <a:xfrm>
            <a:off x="2514600" y="4267200"/>
            <a:ext cx="16002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Sectional Planes</a:t>
            </a:r>
            <a:endParaRPr sz="4400" b="0" i="0" u="none" strike="noStrike" cap="none">
              <a:solidFill>
                <a:schemeClr val="dk1"/>
              </a:solidFill>
              <a:latin typeface="Comic Sans MS"/>
              <a:ea typeface="Comic Sans MS"/>
              <a:cs typeface="Comic Sans MS"/>
              <a:sym typeface="Comic Sans MS"/>
            </a:endParaRPr>
          </a:p>
        </p:txBody>
      </p:sp>
      <p:sp>
        <p:nvSpPr>
          <p:cNvPr id="705" name="Google Shape;705;p101"/>
          <p:cNvSpPr txBox="1">
            <a:spLocks noGrp="1"/>
          </p:cNvSpPr>
          <p:nvPr>
            <p:ph type="body" idx="1"/>
          </p:nvPr>
        </p:nvSpPr>
        <p:spPr>
          <a:xfrm>
            <a:off x="457200" y="1600200"/>
            <a:ext cx="50292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Transverse or cross-section or horizonal</a:t>
            </a:r>
            <a:endParaRPr sz="3200" b="0" i="0" u="none" strike="noStrike" cap="none">
              <a:solidFill>
                <a:srgbClr val="FF0000"/>
              </a:solidFill>
              <a:latin typeface="Comic Sans MS"/>
              <a:ea typeface="Comic Sans MS"/>
              <a:cs typeface="Comic Sans MS"/>
              <a:sym typeface="Comic Sans MS"/>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Runs parallel to the ground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Divides the body into superior and inferior sections</a:t>
            </a:r>
            <a:endParaRPr sz="2800" b="0" i="0" u="none" strike="noStrike" cap="none">
              <a:solidFill>
                <a:schemeClr val="dk1"/>
              </a:solidFill>
              <a:latin typeface="Comic Sans MS"/>
              <a:ea typeface="Comic Sans MS"/>
              <a:cs typeface="Comic Sans MS"/>
              <a:sym typeface="Comic Sans MS"/>
            </a:endParaRPr>
          </a:p>
        </p:txBody>
      </p:sp>
      <p:pic>
        <p:nvPicPr>
          <p:cNvPr id="706" name="Google Shape;706;p101" descr="http://www.learningmri.com/wp-content/uploads/2013/04/MRI-Anatomy-Positon.jpg"/>
          <p:cNvPicPr preferRelativeResize="0"/>
          <p:nvPr/>
        </p:nvPicPr>
        <p:blipFill rotWithShape="1">
          <a:blip r:embed="rId3">
            <a:alphaModFix/>
          </a:blip>
          <a:srcRect/>
          <a:stretch/>
        </p:blipFill>
        <p:spPr>
          <a:xfrm>
            <a:off x="5257800" y="1524000"/>
            <a:ext cx="3505200" cy="4954220"/>
          </a:xfrm>
          <a:prstGeom prst="rect">
            <a:avLst/>
          </a:prstGeom>
          <a:noFill/>
          <a:ln>
            <a:noFill/>
          </a:ln>
        </p:spPr>
      </p:pic>
      <p:sp>
        <p:nvSpPr>
          <p:cNvPr id="707" name="Google Shape;707;p101"/>
          <p:cNvSpPr/>
          <p:nvPr/>
        </p:nvSpPr>
        <p:spPr>
          <a:xfrm>
            <a:off x="7315200" y="2743200"/>
            <a:ext cx="16002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Tissue Level	</a:t>
            </a:r>
            <a:endParaRPr sz="4400" b="0" i="0" u="none" strike="noStrike" cap="none">
              <a:solidFill>
                <a:schemeClr val="dk1"/>
              </a:solidFill>
              <a:latin typeface="Comic Sans MS"/>
              <a:ea typeface="Comic Sans MS"/>
              <a:cs typeface="Comic Sans MS"/>
              <a:sym typeface="Comic Sans MS"/>
            </a:endParaRPr>
          </a:p>
        </p:txBody>
      </p:sp>
      <p:sp>
        <p:nvSpPr>
          <p:cNvPr id="146" name="Google Shape;146;p21"/>
          <p:cNvSpPr txBox="1">
            <a:spLocks noGrp="1"/>
          </p:cNvSpPr>
          <p:nvPr>
            <p:ph type="body" idx="1"/>
          </p:nvPr>
        </p:nvSpPr>
        <p:spPr>
          <a:xfrm>
            <a:off x="457200" y="1600201"/>
            <a:ext cx="8229600" cy="1676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A </a:t>
            </a:r>
            <a:r>
              <a:rPr lang="en-US" sz="3200" b="0" i="0" u="none" strike="noStrike" cap="none">
                <a:solidFill>
                  <a:srgbClr val="FF0000"/>
                </a:solidFill>
                <a:latin typeface="Comic Sans MS"/>
                <a:ea typeface="Comic Sans MS"/>
                <a:cs typeface="Comic Sans MS"/>
                <a:sym typeface="Comic Sans MS"/>
              </a:rPr>
              <a:t>tissue</a:t>
            </a:r>
            <a:r>
              <a:rPr lang="en-US" sz="3200" b="0" i="0" u="none" strike="noStrike" cap="none">
                <a:solidFill>
                  <a:schemeClr val="dk1"/>
                </a:solidFill>
                <a:latin typeface="Comic Sans MS"/>
                <a:ea typeface="Comic Sans MS"/>
                <a:cs typeface="Comic Sans MS"/>
                <a:sym typeface="Comic Sans MS"/>
              </a:rPr>
              <a:t> is a group of cells that perform similar functions and the material that surrounds them.</a:t>
            </a:r>
            <a:endParaRPr sz="3200" b="0" i="0" u="none" strike="noStrike" cap="none">
              <a:solidFill>
                <a:schemeClr val="dk1"/>
              </a:solidFill>
              <a:latin typeface="Comic Sans MS"/>
              <a:ea typeface="Comic Sans MS"/>
              <a:cs typeface="Comic Sans MS"/>
              <a:sym typeface="Comic Sans MS"/>
            </a:endParaRPr>
          </a:p>
        </p:txBody>
      </p:sp>
      <p:sp>
        <p:nvSpPr>
          <p:cNvPr id="147" name="Google Shape;147;p21"/>
          <p:cNvSpPr/>
          <p:nvPr/>
        </p:nvSpPr>
        <p:spPr>
          <a:xfrm>
            <a:off x="3429000" y="5486400"/>
            <a:ext cx="1295400" cy="1219200"/>
          </a:xfrm>
          <a:prstGeom prst="ellipse">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pic>
        <p:nvPicPr>
          <p:cNvPr id="148" name="Google Shape;148;p21" descr="http://michelleburden.weebly.com/uploads/1/7/0/0/17006738/4359798_orig.jpg?356"/>
          <p:cNvPicPr preferRelativeResize="0"/>
          <p:nvPr/>
        </p:nvPicPr>
        <p:blipFill rotWithShape="1">
          <a:blip r:embed="rId3">
            <a:alphaModFix/>
          </a:blip>
          <a:srcRect/>
          <a:stretch/>
        </p:blipFill>
        <p:spPr>
          <a:xfrm>
            <a:off x="914400" y="3352800"/>
            <a:ext cx="6435553" cy="3352800"/>
          </a:xfrm>
          <a:prstGeom prst="rect">
            <a:avLst/>
          </a:prstGeom>
          <a:noFill/>
          <a:ln>
            <a:noFill/>
          </a:ln>
        </p:spPr>
      </p:pic>
      <p:sp>
        <p:nvSpPr>
          <p:cNvPr id="149" name="Google Shape;149;p21"/>
          <p:cNvSpPr/>
          <p:nvPr/>
        </p:nvSpPr>
        <p:spPr>
          <a:xfrm>
            <a:off x="3200400" y="5334000"/>
            <a:ext cx="1676400" cy="1524000"/>
          </a:xfrm>
          <a:prstGeom prst="ellipse">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02"/>
          <p:cNvSpPr txBox="1">
            <a:spLocks noGrp="1"/>
          </p:cNvSpPr>
          <p:nvPr>
            <p:ph type="title"/>
          </p:nvPr>
        </p:nvSpPr>
        <p:spPr>
          <a:xfrm>
            <a:off x="2438400" y="274638"/>
            <a:ext cx="6248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Transverse Section</a:t>
            </a:r>
            <a:endParaRPr sz="4400" b="0" i="0" u="none" strike="noStrike" cap="none">
              <a:solidFill>
                <a:schemeClr val="dk1"/>
              </a:solidFill>
              <a:latin typeface="Comic Sans MS"/>
              <a:ea typeface="Comic Sans MS"/>
              <a:cs typeface="Comic Sans MS"/>
              <a:sym typeface="Comic Sans MS"/>
            </a:endParaRPr>
          </a:p>
        </p:txBody>
      </p:sp>
      <p:pic>
        <p:nvPicPr>
          <p:cNvPr id="713" name="Google Shape;713;p102" descr="http://library.med.utah.edu/WebPath/jpeg5/CNS233.jpg"/>
          <p:cNvPicPr preferRelativeResize="0"/>
          <p:nvPr/>
        </p:nvPicPr>
        <p:blipFill rotWithShape="1">
          <a:blip r:embed="rId3">
            <a:alphaModFix/>
          </a:blip>
          <a:srcRect/>
          <a:stretch/>
        </p:blipFill>
        <p:spPr>
          <a:xfrm>
            <a:off x="3734482" y="2819400"/>
            <a:ext cx="4571318" cy="3038476"/>
          </a:xfrm>
          <a:prstGeom prst="rect">
            <a:avLst/>
          </a:prstGeom>
          <a:noFill/>
          <a:ln>
            <a:noFill/>
          </a:ln>
        </p:spPr>
      </p:pic>
      <p:pic>
        <p:nvPicPr>
          <p:cNvPr id="714" name="Google Shape;714;p102" descr="http://www.anatomystuff.co.uk/repository/product/user/img_img-va20-MRI-Torso-Model-15-Transverse-Sections2.jpg"/>
          <p:cNvPicPr preferRelativeResize="0"/>
          <p:nvPr/>
        </p:nvPicPr>
        <p:blipFill rotWithShape="1">
          <a:blip r:embed="rId4">
            <a:alphaModFix/>
          </a:blip>
          <a:srcRect/>
          <a:stretch/>
        </p:blipFill>
        <p:spPr>
          <a:xfrm>
            <a:off x="304800" y="3505200"/>
            <a:ext cx="3200400" cy="3200400"/>
          </a:xfrm>
          <a:prstGeom prst="rect">
            <a:avLst/>
          </a:prstGeom>
          <a:noFill/>
          <a:ln>
            <a:noFill/>
          </a:ln>
        </p:spPr>
      </p:pic>
      <p:pic>
        <p:nvPicPr>
          <p:cNvPr id="715" name="Google Shape;715;p102" descr="http://classconnection.s3.amazonaws.com/452/flashcards/743452/jpg/tansverse1316653219179.jpg"/>
          <p:cNvPicPr preferRelativeResize="0"/>
          <p:nvPr/>
        </p:nvPicPr>
        <p:blipFill rotWithShape="1">
          <a:blip r:embed="rId5">
            <a:alphaModFix/>
          </a:blip>
          <a:srcRect/>
          <a:stretch/>
        </p:blipFill>
        <p:spPr>
          <a:xfrm>
            <a:off x="228600" y="381000"/>
            <a:ext cx="2381250" cy="33337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Sectional Planes</a:t>
            </a:r>
            <a:endParaRPr sz="4400" b="0" i="0" u="none" strike="noStrike" cap="none">
              <a:solidFill>
                <a:schemeClr val="dk1"/>
              </a:solidFill>
              <a:latin typeface="Comic Sans MS"/>
              <a:ea typeface="Comic Sans MS"/>
              <a:cs typeface="Comic Sans MS"/>
              <a:sym typeface="Comic Sans MS"/>
            </a:endParaRPr>
          </a:p>
        </p:txBody>
      </p:sp>
      <p:sp>
        <p:nvSpPr>
          <p:cNvPr id="721" name="Google Shape;721;p103"/>
          <p:cNvSpPr txBox="1">
            <a:spLocks noGrp="1"/>
          </p:cNvSpPr>
          <p:nvPr>
            <p:ph type="body" idx="1"/>
          </p:nvPr>
        </p:nvSpPr>
        <p:spPr>
          <a:xfrm>
            <a:off x="3429000" y="1600200"/>
            <a:ext cx="5257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Frontal or coronal plane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Runs vertically from right to left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Divides the body into anterior and posterior sections.</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p:txBody>
      </p:sp>
      <p:pic>
        <p:nvPicPr>
          <p:cNvPr id="722" name="Google Shape;722;p103" descr="http://4.bp.blogspot.com/-doxZL0n6mnE/Tp7mmXf8AYI/AAAAAAAAABE/qGpf3DhWTaE/s1600/body+planes.gif"/>
          <p:cNvPicPr preferRelativeResize="0"/>
          <p:nvPr/>
        </p:nvPicPr>
        <p:blipFill rotWithShape="1">
          <a:blip r:embed="rId3">
            <a:alphaModFix/>
          </a:blip>
          <a:srcRect/>
          <a:stretch/>
        </p:blipFill>
        <p:spPr>
          <a:xfrm>
            <a:off x="152400" y="2286000"/>
            <a:ext cx="3631623" cy="3429001"/>
          </a:xfrm>
          <a:prstGeom prst="rect">
            <a:avLst/>
          </a:prstGeom>
          <a:noFill/>
          <a:ln>
            <a:noFill/>
          </a:ln>
        </p:spPr>
      </p:pic>
      <p:sp>
        <p:nvSpPr>
          <p:cNvPr id="723" name="Google Shape;723;p103"/>
          <p:cNvSpPr/>
          <p:nvPr/>
        </p:nvSpPr>
        <p:spPr>
          <a:xfrm>
            <a:off x="2057400" y="2057400"/>
            <a:ext cx="16002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Frontal or Coronal Section</a:t>
            </a:r>
            <a:endParaRPr sz="4400" b="0" i="0" u="none" strike="noStrike" cap="none">
              <a:solidFill>
                <a:schemeClr val="dk1"/>
              </a:solidFill>
              <a:latin typeface="Comic Sans MS"/>
              <a:ea typeface="Comic Sans MS"/>
              <a:cs typeface="Comic Sans MS"/>
              <a:sym typeface="Comic Sans MS"/>
            </a:endParaRPr>
          </a:p>
        </p:txBody>
      </p:sp>
      <p:pic>
        <p:nvPicPr>
          <p:cNvPr id="729" name="Google Shape;729;p104" descr="http://www.boneclones.com/images/ko-515-sections-lg.jpg"/>
          <p:cNvPicPr preferRelativeResize="0"/>
          <p:nvPr/>
        </p:nvPicPr>
        <p:blipFill rotWithShape="1">
          <a:blip r:embed="rId3">
            <a:alphaModFix/>
          </a:blip>
          <a:srcRect/>
          <a:stretch/>
        </p:blipFill>
        <p:spPr>
          <a:xfrm>
            <a:off x="2895599" y="4640387"/>
            <a:ext cx="5553075" cy="2011234"/>
          </a:xfrm>
          <a:prstGeom prst="rect">
            <a:avLst/>
          </a:prstGeom>
          <a:noFill/>
          <a:ln>
            <a:noFill/>
          </a:ln>
        </p:spPr>
      </p:pic>
      <p:pic>
        <p:nvPicPr>
          <p:cNvPr id="730" name="Google Shape;730;p104" descr="http://www.humpath.com/IMG/jpg_brain_front_cut_01_10.jpg"/>
          <p:cNvPicPr preferRelativeResize="0"/>
          <p:nvPr/>
        </p:nvPicPr>
        <p:blipFill rotWithShape="1">
          <a:blip r:embed="rId4">
            <a:alphaModFix/>
          </a:blip>
          <a:srcRect/>
          <a:stretch/>
        </p:blipFill>
        <p:spPr>
          <a:xfrm>
            <a:off x="381000" y="1447800"/>
            <a:ext cx="3756175" cy="3124200"/>
          </a:xfrm>
          <a:prstGeom prst="rect">
            <a:avLst/>
          </a:prstGeom>
          <a:noFill/>
          <a:ln>
            <a:noFill/>
          </a:ln>
        </p:spPr>
      </p:pic>
      <p:pic>
        <p:nvPicPr>
          <p:cNvPr id="731" name="Google Shape;731;p104" descr="http://img.tfd.com/mk/P/X2604-P-27.png"/>
          <p:cNvPicPr preferRelativeResize="0"/>
          <p:nvPr/>
        </p:nvPicPr>
        <p:blipFill rotWithShape="1">
          <a:blip r:embed="rId5">
            <a:alphaModFix/>
          </a:blip>
          <a:srcRect/>
          <a:stretch/>
        </p:blipFill>
        <p:spPr>
          <a:xfrm>
            <a:off x="4957952" y="1371600"/>
            <a:ext cx="2452497" cy="3124200"/>
          </a:xfrm>
          <a:prstGeom prst="rect">
            <a:avLst/>
          </a:prstGeom>
          <a:noFill/>
          <a:ln>
            <a:noFill/>
          </a:ln>
        </p:spPr>
      </p:pic>
      <p:sp>
        <p:nvSpPr>
          <p:cNvPr id="732" name="Google Shape;732;p104"/>
          <p:cNvSpPr/>
          <p:nvPr/>
        </p:nvSpPr>
        <p:spPr>
          <a:xfrm>
            <a:off x="4724400" y="3810000"/>
            <a:ext cx="1371600" cy="8382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0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Which plane is indicated in RED?</a:t>
            </a:r>
            <a:endParaRPr sz="3950" b="0" i="0" u="none" strike="noStrike" cap="none">
              <a:solidFill>
                <a:schemeClr val="dk1"/>
              </a:solidFill>
              <a:latin typeface="Comic Sans MS"/>
              <a:ea typeface="Comic Sans MS"/>
              <a:cs typeface="Comic Sans MS"/>
              <a:sym typeface="Comic Sans MS"/>
            </a:endParaRPr>
          </a:p>
        </p:txBody>
      </p:sp>
      <p:pic>
        <p:nvPicPr>
          <p:cNvPr id="738" name="Google Shape;738;p105" descr="http://www.proprofs.com/quiz-school/upload/yuiupload/959236328.jpg"/>
          <p:cNvPicPr preferRelativeResize="0"/>
          <p:nvPr/>
        </p:nvPicPr>
        <p:blipFill rotWithShape="1">
          <a:blip r:embed="rId3">
            <a:alphaModFix/>
          </a:blip>
          <a:srcRect/>
          <a:stretch/>
        </p:blipFill>
        <p:spPr>
          <a:xfrm>
            <a:off x="990600" y="1676400"/>
            <a:ext cx="4076700" cy="4705351"/>
          </a:xfrm>
          <a:prstGeom prst="rect">
            <a:avLst/>
          </a:prstGeom>
          <a:noFill/>
          <a:ln>
            <a:noFill/>
          </a:ln>
        </p:spPr>
      </p:pic>
      <p:sp>
        <p:nvSpPr>
          <p:cNvPr id="739" name="Google Shape;739;p105"/>
          <p:cNvSpPr txBox="1"/>
          <p:nvPr/>
        </p:nvSpPr>
        <p:spPr>
          <a:xfrm>
            <a:off x="5715000" y="2286000"/>
            <a:ext cx="30480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rgbClr val="FF0000"/>
                </a:solidFill>
                <a:latin typeface="Comic Sans MS"/>
                <a:ea typeface="Comic Sans MS"/>
                <a:cs typeface="Comic Sans MS"/>
                <a:sym typeface="Comic Sans MS"/>
              </a:rPr>
              <a:t>Sagittal or midsagittal</a:t>
            </a:r>
            <a:endParaRPr sz="2800" b="0" i="0" u="none" strike="noStrike" cap="none">
              <a:solidFill>
                <a:srgbClr val="FF0000"/>
              </a:solidFill>
              <a:latin typeface="Comic Sans MS"/>
              <a:ea typeface="Comic Sans MS"/>
              <a:cs typeface="Comic Sans MS"/>
              <a:sym typeface="Comic Sans MS"/>
            </a:endParaRPr>
          </a:p>
          <a:p>
            <a:pPr marL="0" marR="0" lvl="0" indent="0" algn="l" rtl="0">
              <a:spcBef>
                <a:spcPts val="0"/>
              </a:spcBef>
              <a:spcAft>
                <a:spcPts val="0"/>
              </a:spcAft>
              <a:buNone/>
            </a:pPr>
            <a:r>
              <a:rPr lang="en-US" sz="2800" b="0" i="0" u="none" strike="noStrike" cap="none">
                <a:solidFill>
                  <a:srgbClr val="FF0000"/>
                </a:solidFill>
                <a:latin typeface="Comic Sans MS"/>
                <a:ea typeface="Comic Sans MS"/>
                <a:cs typeface="Comic Sans MS"/>
                <a:sym typeface="Comic Sans MS"/>
              </a:rPr>
              <a:t>to be exact</a:t>
            </a:r>
            <a:endParaRPr sz="2800" b="0" i="0" u="none" strike="noStrike" cap="none">
              <a:solidFill>
                <a:srgbClr val="FF00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9"/>
                                        </p:tgtEl>
                                        <p:attrNameLst>
                                          <p:attrName>style.visibility</p:attrName>
                                        </p:attrNameLst>
                                      </p:cBhvr>
                                      <p:to>
                                        <p:strVal val="visible"/>
                                      </p:to>
                                    </p:set>
                                    <p:animEffect transition="in" filter="fade">
                                      <p:cBhvr>
                                        <p:cTn id="7" dur="5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Which plane is indicated in BLUE?</a:t>
            </a:r>
            <a:endParaRPr sz="3950" b="0" i="0" u="none" strike="noStrike" cap="none">
              <a:solidFill>
                <a:schemeClr val="dk1"/>
              </a:solidFill>
              <a:latin typeface="Comic Sans MS"/>
              <a:ea typeface="Comic Sans MS"/>
              <a:cs typeface="Comic Sans MS"/>
              <a:sym typeface="Comic Sans MS"/>
            </a:endParaRPr>
          </a:p>
        </p:txBody>
      </p:sp>
      <p:pic>
        <p:nvPicPr>
          <p:cNvPr id="745" name="Google Shape;745;p106" descr="http://www.proprofs.com/quiz-school/upload/yuiupload/347278307.jpg"/>
          <p:cNvPicPr preferRelativeResize="0"/>
          <p:nvPr/>
        </p:nvPicPr>
        <p:blipFill rotWithShape="1">
          <a:blip r:embed="rId3">
            <a:alphaModFix/>
          </a:blip>
          <a:srcRect/>
          <a:stretch/>
        </p:blipFill>
        <p:spPr>
          <a:xfrm>
            <a:off x="838200" y="1524000"/>
            <a:ext cx="4076700" cy="4705351"/>
          </a:xfrm>
          <a:prstGeom prst="rect">
            <a:avLst/>
          </a:prstGeom>
          <a:noFill/>
          <a:ln>
            <a:noFill/>
          </a:ln>
        </p:spPr>
      </p:pic>
      <p:sp>
        <p:nvSpPr>
          <p:cNvPr id="746" name="Google Shape;746;p106"/>
          <p:cNvSpPr txBox="1"/>
          <p:nvPr/>
        </p:nvSpPr>
        <p:spPr>
          <a:xfrm>
            <a:off x="5638801" y="2362200"/>
            <a:ext cx="31242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rgbClr val="FF0000"/>
                </a:solidFill>
                <a:latin typeface="Comic Sans MS"/>
                <a:ea typeface="Comic Sans MS"/>
                <a:cs typeface="Comic Sans MS"/>
                <a:sym typeface="Comic Sans MS"/>
              </a:rPr>
              <a:t>Frontal or Coronal</a:t>
            </a:r>
            <a:endParaRPr sz="2800" b="0" i="0" u="none" strike="noStrike" cap="none">
              <a:solidFill>
                <a:srgbClr val="FF0000"/>
              </a:solidFill>
              <a:latin typeface="Comic Sans MS"/>
              <a:ea typeface="Comic Sans MS"/>
              <a:cs typeface="Comic Sans MS"/>
              <a:sym typeface="Comic Sans M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3950" b="0" i="0" u="none" strike="noStrike" cap="none">
                <a:solidFill>
                  <a:schemeClr val="dk1"/>
                </a:solidFill>
                <a:latin typeface="Comic Sans MS"/>
                <a:ea typeface="Comic Sans MS"/>
                <a:cs typeface="Comic Sans MS"/>
                <a:sym typeface="Comic Sans MS"/>
              </a:rPr>
              <a:t>Which plane is indicated in GREEN?</a:t>
            </a:r>
            <a:endParaRPr sz="3950" b="0" i="0" u="none" strike="noStrike" cap="none">
              <a:solidFill>
                <a:schemeClr val="dk1"/>
              </a:solidFill>
              <a:latin typeface="Comic Sans MS"/>
              <a:ea typeface="Comic Sans MS"/>
              <a:cs typeface="Comic Sans MS"/>
              <a:sym typeface="Comic Sans MS"/>
            </a:endParaRPr>
          </a:p>
        </p:txBody>
      </p:sp>
      <p:pic>
        <p:nvPicPr>
          <p:cNvPr id="752" name="Google Shape;752;p107" descr="http://www.proprofs.com/quiz-school/upload/yuiupload/642732156.jpg"/>
          <p:cNvPicPr preferRelativeResize="0"/>
          <p:nvPr/>
        </p:nvPicPr>
        <p:blipFill rotWithShape="1">
          <a:blip r:embed="rId3">
            <a:alphaModFix/>
          </a:blip>
          <a:srcRect/>
          <a:stretch/>
        </p:blipFill>
        <p:spPr>
          <a:xfrm>
            <a:off x="609600" y="1600200"/>
            <a:ext cx="4076700" cy="4705351"/>
          </a:xfrm>
          <a:prstGeom prst="rect">
            <a:avLst/>
          </a:prstGeom>
          <a:noFill/>
          <a:ln>
            <a:noFill/>
          </a:ln>
        </p:spPr>
      </p:pic>
      <p:sp>
        <p:nvSpPr>
          <p:cNvPr id="753" name="Google Shape;753;p107"/>
          <p:cNvSpPr txBox="1"/>
          <p:nvPr/>
        </p:nvSpPr>
        <p:spPr>
          <a:xfrm>
            <a:off x="5257800" y="2895600"/>
            <a:ext cx="250260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0" i="0" u="none" strike="noStrike" cap="none">
                <a:solidFill>
                  <a:schemeClr val="dk1"/>
                </a:solidFill>
                <a:latin typeface="Comic Sans MS"/>
                <a:ea typeface="Comic Sans MS"/>
                <a:cs typeface="Comic Sans MS"/>
                <a:sym typeface="Comic Sans MS"/>
              </a:rPr>
              <a:t>transverse</a:t>
            </a:r>
            <a:endParaRPr sz="3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Major Body Cavities</a:t>
            </a:r>
            <a:endParaRPr sz="4400" b="0" i="0" u="none" strike="noStrike" cap="none">
              <a:solidFill>
                <a:schemeClr val="dk1"/>
              </a:solidFill>
              <a:latin typeface="Comic Sans MS"/>
              <a:ea typeface="Comic Sans MS"/>
              <a:cs typeface="Comic Sans MS"/>
              <a:sym typeface="Comic Sans MS"/>
            </a:endParaRPr>
          </a:p>
        </p:txBody>
      </p:sp>
      <p:sp>
        <p:nvSpPr>
          <p:cNvPr id="760" name="Google Shape;760;p108"/>
          <p:cNvSpPr txBox="1">
            <a:spLocks noGrp="1"/>
          </p:cNvSpPr>
          <p:nvPr>
            <p:ph type="body" idx="1"/>
          </p:nvPr>
        </p:nvSpPr>
        <p:spPr>
          <a:xfrm>
            <a:off x="457200" y="1600200"/>
            <a:ext cx="6400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mic Sans MS"/>
                <a:ea typeface="Comic Sans MS"/>
                <a:cs typeface="Comic Sans MS"/>
                <a:sym typeface="Comic Sans MS"/>
              </a:rPr>
              <a:t>Thoracic cavity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Bounded by the rib cage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Separated from the abdominal cavity by the diaphragm.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mic Sans MS"/>
                <a:ea typeface="Comic Sans MS"/>
                <a:cs typeface="Comic Sans MS"/>
                <a:sym typeface="Comic Sans MS"/>
              </a:rPr>
              <a:t>Divided into right &amp; left parts by the </a:t>
            </a:r>
            <a:r>
              <a:rPr lang="en-US" sz="2800" b="0" i="0" u="none" strike="noStrike" cap="none">
                <a:solidFill>
                  <a:srgbClr val="FF0000"/>
                </a:solidFill>
                <a:latin typeface="Comic Sans MS"/>
                <a:ea typeface="Comic Sans MS"/>
                <a:cs typeface="Comic Sans MS"/>
                <a:sym typeface="Comic Sans MS"/>
              </a:rPr>
              <a:t>mediastinum</a:t>
            </a:r>
            <a:endParaRPr sz="2800" b="0" i="0" u="none" strike="noStrike" cap="none">
              <a:solidFill>
                <a:srgbClr val="FF0000"/>
              </a:solidFill>
              <a:latin typeface="Comic Sans MS"/>
              <a:ea typeface="Comic Sans MS"/>
              <a:cs typeface="Comic Sans MS"/>
              <a:sym typeface="Comic Sans MS"/>
            </a:endParaRPr>
          </a:p>
          <a:p>
            <a:pPr marL="742950" marR="0" lvl="1" indent="-285750" algn="l" rtl="0">
              <a:spcBef>
                <a:spcPts val="560"/>
              </a:spcBef>
              <a:spcAft>
                <a:spcPts val="0"/>
              </a:spcAft>
              <a:buClr>
                <a:schemeClr val="dk1"/>
              </a:buClr>
              <a:buFont typeface="Arial"/>
              <a:buNone/>
            </a:pPr>
            <a:endParaRPr sz="2800" b="0" i="0" u="none" strike="noStrike" cap="none">
              <a:solidFill>
                <a:schemeClr val="dk1"/>
              </a:solidFill>
              <a:latin typeface="Comic Sans MS"/>
              <a:ea typeface="Comic Sans MS"/>
              <a:cs typeface="Comic Sans MS"/>
              <a:sym typeface="Comic Sans MS"/>
            </a:endParaRPr>
          </a:p>
        </p:txBody>
      </p:sp>
      <p:pic>
        <p:nvPicPr>
          <p:cNvPr id="761" name="Google Shape;761;p108" descr="http://o.quizlet.com/i/XJk-FRuTZ9Gi-S2w_ju-eQ_m.jpg"/>
          <p:cNvPicPr preferRelativeResize="0"/>
          <p:nvPr/>
        </p:nvPicPr>
        <p:blipFill rotWithShape="1">
          <a:blip r:embed="rId3">
            <a:alphaModFix/>
          </a:blip>
          <a:srcRect/>
          <a:stretch/>
        </p:blipFill>
        <p:spPr>
          <a:xfrm>
            <a:off x="5921829" y="4191000"/>
            <a:ext cx="2612571" cy="236220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Thoracic Cavity</a:t>
            </a:r>
            <a:endParaRPr sz="4400" b="0" i="0" u="none" strike="noStrike" cap="none">
              <a:solidFill>
                <a:schemeClr val="dk1"/>
              </a:solidFill>
              <a:latin typeface="Comic Sans MS"/>
              <a:ea typeface="Comic Sans MS"/>
              <a:cs typeface="Comic Sans MS"/>
              <a:sym typeface="Comic Sans MS"/>
            </a:endParaRPr>
          </a:p>
        </p:txBody>
      </p:sp>
      <p:pic>
        <p:nvPicPr>
          <p:cNvPr id="767" name="Google Shape;767;p109" descr="http://www.biologycorner.com/anatomy/intro/body_cavities2.jpg"/>
          <p:cNvPicPr preferRelativeResize="0"/>
          <p:nvPr/>
        </p:nvPicPr>
        <p:blipFill rotWithShape="1">
          <a:blip r:embed="rId3">
            <a:alphaModFix/>
          </a:blip>
          <a:srcRect/>
          <a:stretch/>
        </p:blipFill>
        <p:spPr>
          <a:xfrm>
            <a:off x="1066800" y="1752600"/>
            <a:ext cx="7393217" cy="4695826"/>
          </a:xfrm>
          <a:prstGeom prst="rect">
            <a:avLst/>
          </a:prstGeom>
          <a:noFill/>
          <a:ln>
            <a:noFill/>
          </a:ln>
        </p:spPr>
      </p:pic>
      <p:sp>
        <p:nvSpPr>
          <p:cNvPr id="768" name="Google Shape;768;p109"/>
          <p:cNvSpPr/>
          <p:nvPr/>
        </p:nvSpPr>
        <p:spPr>
          <a:xfrm>
            <a:off x="4724400" y="2971800"/>
            <a:ext cx="2743200" cy="17526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
        <p:nvSpPr>
          <p:cNvPr id="769" name="Google Shape;769;p109"/>
          <p:cNvSpPr/>
          <p:nvPr/>
        </p:nvSpPr>
        <p:spPr>
          <a:xfrm>
            <a:off x="2667000" y="2819400"/>
            <a:ext cx="1752600" cy="17526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Thoracic Cavity</a:t>
            </a:r>
            <a:endParaRPr sz="4400" b="0" i="0" u="none" strike="noStrike" cap="none">
              <a:solidFill>
                <a:schemeClr val="dk1"/>
              </a:solidFill>
              <a:latin typeface="Comic Sans MS"/>
              <a:ea typeface="Comic Sans MS"/>
              <a:cs typeface="Comic Sans MS"/>
              <a:sym typeface="Comic Sans MS"/>
            </a:endParaRPr>
          </a:p>
        </p:txBody>
      </p:sp>
      <p:sp>
        <p:nvSpPr>
          <p:cNvPr id="775" name="Google Shape;775;p110"/>
          <p:cNvSpPr txBox="1">
            <a:spLocks noGrp="1"/>
          </p:cNvSpPr>
          <p:nvPr>
            <p:ph type="body" idx="1"/>
          </p:nvPr>
        </p:nvSpPr>
        <p:spPr>
          <a:xfrm>
            <a:off x="4038600" y="1600200"/>
            <a:ext cx="46482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t>
            </a:r>
            <a:r>
              <a:rPr lang="en-US" sz="3200" b="0" i="0" u="none" strike="noStrike" cap="none">
                <a:solidFill>
                  <a:srgbClr val="FF0000"/>
                </a:solidFill>
                <a:latin typeface="Comic Sans MS"/>
                <a:ea typeface="Comic Sans MS"/>
                <a:cs typeface="Comic Sans MS"/>
                <a:sym typeface="Comic Sans MS"/>
              </a:rPr>
              <a:t>mediastinum </a:t>
            </a:r>
            <a:r>
              <a:rPr lang="en-US" sz="3200" b="0" i="0" u="none" strike="noStrike" cap="none">
                <a:solidFill>
                  <a:schemeClr val="dk1"/>
                </a:solidFill>
                <a:latin typeface="Comic Sans MS"/>
                <a:ea typeface="Comic Sans MS"/>
                <a:cs typeface="Comic Sans MS"/>
                <a:sym typeface="Comic Sans MS"/>
              </a:rPr>
              <a:t>contains the heart, thymus, trachea, esophagus and large veins &amp; arteries.</a:t>
            </a:r>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omic Sans MS"/>
              <a:ea typeface="Comic Sans MS"/>
              <a:cs typeface="Comic Sans MS"/>
              <a:sym typeface="Comic Sans MS"/>
            </a:endParaRPr>
          </a:p>
        </p:txBody>
      </p:sp>
      <p:sp>
        <p:nvSpPr>
          <p:cNvPr id="776" name="Google Shape;776;p110" descr="data:image/jpeg;base64,/9j/4AAQSkZJRgABAQAAAQABAAD/2wCEAAkGBxQSEhUUExQVFRUXGBcYFRgYFxcVFxgaFxcWGBcYGhcYHSggGBolHBUVITEhJSksLi4uGB8zODMsNygtLisBCgoKDg0OGxAQGywmHyUsLCwsLCwsLCwsLCwsLCwsLCwsLCwsLCwsLCwsLCwsLCwsLCwsLCwsLCwsLCwsLCwsLP/AABEIANgA6QMBIgACEQEDEQH/xAAcAAABBQEBAQAAAAAAAAAAAAAGAAEEBQcCAwj/xABFEAACAQIEAwUFBQUHBAAHAAABAhEAAwQSITEFQVEGEyJhcQcygZGhI0JSscEUYoKS0TNDcqKy4fAVJVPCFhckRJPS8f/EABoBAAIDAQEAAAAAAAAAAAAAAAADAQIEBQb/xAAvEQACAgEDAgYBAwMFAAAAAAAAAQIDEQQSITFBEyIyUWFxBSOBkRRSoQZCseHx/9oADAMBAAIRAxEAPwDcaVKmmgB6VNNPQAqVKlQAqVKmJoAemoa7QdrLdnw27lk3Zgq75frUa122CrN/D3k/eQC8nzUz9Kq5JPDGxoslHdFcHp2i7dYfB5S4dlbWVAOnXevDjPb21asJftKb1txII09QZ2NBPac2sZhbwstm7l2yyCp7t/EAQddCxHwrjsS64nAJZeB71g/u3rYzWz/HbI+KU62vFalEmhR8TbYbDw3HJftJdtmUdQynyNV/GOPrh7iowGq5pJA5xEfKgr2R8WNs3eH3TDWy1yzPNSfGo6wxn0arrtsyJiLFy4oPhcLoWMyCRHwFIUsrIWVbLHBkLifbu4oOUKOhIO1Lsn22u4i8LdwoQZ0XcQCZ38qpON8S8JKhh6Jy9Irr2dYpGvv4fGLdwz3eWOusUJkyrS6JlpivaE1rGYe04UWrqgueayCZnny0rQMHiluKGQyCAfnXznj2OIxuHQdEH5f1rW+weML4rGoDKWjaUdJh5+gFXqg3W5MtrIxhNRiu3P2HFKlXJagzHVKqjFdpcJbOVsRbzfhDZm/lWTT4Xj9u4QEFwg/eNtkX5tFRkttfXBbUqYU9SVFSpppTQA9KmmnoAVKlSoAagPB3sYhRn7wh1JjNcfMTiEGoKjuWVJMAwQT0o9ND+J7RC3evo6ki2uYERqAtosDJ3m6I8hQBSnj2KuEG2VlAXZRaeNbN1+6YTqcyqAw60S9ncRcdHN0ywu3ABlKwubwDz8JGtVOG7QWrUrbwzIWlgB3a5wve5mmYH9i0A9R5wS4S+LiK4kBlVhO8MAaAPamp65dwASdANydBQB1Qn2+xLd0LVm6bd9jKxroNy/ReU9aqO1/bxluDDYIBrrEKbh1VJ2heZ9dPWh1rrqJvXHLOdTr3twwIgT4QNR0HTlSpXbX5eo6FLfLB3/4pDE2OI4fvYOXOBlcHyI32qTa4fcXXhuLY6T3JMXB5FG974UU4Dhee411vC7RrzUAQAOmg9ep5VO4hwS3dAzgsRs2Yhh5htwfSn/1KlxOI+OknHmLwA3AePXmxa2sYqLnBtOcvdsc/ukroDB5jrVZZxd/h2Lu2AFZLrZWRiVGdDNt1YaqwPPz1ov4vgjbEYoG/YB8N7+/s9MzL76+dVvtP4X3tvv7ZzaK2Yc4Gp/Wt9VddtbjD2/yYrJzhapWIjdort4dxxC0ptXlhmHRhow81P60aYntcmKXDX7Y95GkAZmRwwDoRyjTXmKBOy/aTNaTDYzxWn0t3Y0BP3WPlUCzefhGNLFc9o6FeRU7MvmK4kW4ScWd6+mN9SmusV27oOuM8ZJX3nXSZyn9BT+z7i6NcvBnk9y51BGgEk6jpUTiONu4gTbsMysNwSqgf4nAX5VBsWu5VhcxOHslgRIJuuAdGGkDUSPjWyFNk+iOPKdcXh5/khdlsN/3K45GllAfiFP6xRR7NuMWMHgsVi8VdVBexVyCTq2SFAUbsd9qosNxzh+G71u+a69332ACiOgHIUOf/ABHw+17mE74gkqbrlgCd8q7CecVvWmaoUOj7idRqFbfKaXHYN8f7XXvsUwVoqv8A5GRrrn/DbTQfxGq+9cxeIGa7aYjncxt3InqLCQoHlFPwgcSxVsPZWzgbLgFTlALLyYKokjoSRUk9ghcM4jG3bx6ZMqfLPP1rI66I+qWfo1QdjX6daXyyrfimHw4nEYw3OlnCKtpPi41+tWHB+L4jEHNw/hgEf3l5pb53Gn5CofFuwVtfFbUBgNIzFCfNWkg+YJ9Kv7OJVcrAMghYuBiWUhZOblHpyHOaRPUQh6Y8ETqsfrfJoXZoYkWB+2ZO9kyE2A5D1q1oR4B21tuwsYki1f2BJAS70KtsCelFoNCkpcozuLj1K3tFizZsl1bLD2pJiApuIGmdhlJ1qn4l2nbvHt2AjDISlzMpDHu3bMoB8SqygGBvOojW545xIYdFdhKlobyAR3JA5nwbVEvdo7KOUyv4SAxCjKgLIsnXabi7edSQddksVduWmF5w7o5WQIMZVIkdTM7c6vKreEcUS/myq6wEPiAEhxKMIOxAqyoAVNT01AD1DxPDLNwy9pGMzLKDqABOvkB8hUunoAquJ8BtX0yFco/dC6jxaag6eNviZqxsWgihVEBQAB5AQK9KY0AJjWadvu1pQRbIJae5Xlpobz9QPur8fQh7WcZAcYVDLMM12DqF+6nlm1nyB61n3G8Epud9mW4QRbCQSASDBE6PBGwgSRSLJ5e1GrT1rKcik4XgyrB3DXLpOYLJBzHXO5GsncD4mjPhvCFSGbW5zJ1idwCfz513wbhPdjM3ic7neCdSB+p51ZxIpf0deMOdz/8AD0HICve5tXCWwK7dOmtBDayNaw6urBhIIII6g70IcMtFHv4C6QwUZ7Xmh5fX60cYeBM0B9ocSLfELd0bq9u03o9tZ+rKfhWvS2+HNMwayvxIsF+E8Juf/U4Puw1pmVxcYx3JWRnXzg//ANqZxPj9nBBRbAv3lEC7c8ZEclB2FXHa/Fd2Sq6SJb0rOOH4B8VduFT4l9waklt4HyrsXxqpi7duWzk0zsm1W5NIlYntPicW8Xb7IDtM5fQAbVxa7PvduWwXzC4zCRIgKJO/Orh+HLi8OHVQtxPC455hzNV/DcTct3Et3CwKsYmIhliZ61xZ/k7ZRazj4R6GP4SMZwfWL6lRguC57rrMBJmdfKrvspwJGvBWAlnyDyAMMR5navfCWwt271YCPgSD+lenZ69luWmJjI5J+DSayRvnY+WdLUaCqivyx5y/+jaLqZEj4DyA0A+VRLI61NxMHz6VFRelMfU5tfpObyg7/Ch/H8KIYvZOVoMjdHB5MP1oiuAkVFI11qrGqKksMz3jttrgBAUPbzZkUEOPFmziTrBOw2nzoz9nvbQ3FFm8fGg1H4k/8iemkr8R0qPxjhQueNdHGx2mNteR3g+Z5UIHBOLqvZDC8jaoq66RmYAcjzHKdJnUTx0M9tMdm1/szesVhEvKA6h13AOo1Ur+TEfGotrgFhQQtsa7yWYmGVhJYknVVPwqB2X4vn+yfRgsrykcxB6SPgRRFWmMtyyceSw8FXwLgiYXPlJYuVkmBoohQANtP+CrWlTVYgelSFNQAqemp6AFVH2u7RJgcO119WPhtJzdyNB6cyeQFXdYj28xxxvEGQE91h/ACNht3r+Znwj/AA1WcsIdp6vEngj8Ixpfvb99wLl14LEElgZzC2vMSAnkBRBwrBC4weIRAe6Hru56np5VR8GwX7RcBj7K3AUcv+H8ifxaGiJGm1Zcdzq10rOV07HSLrpXvkiuLCia92PWpQ+T5GXWvYqI0qOBrXopM1ZC5I9ra6R10+dZDxbEftF13UmHd3T0GiH5Ktadx7Fm1hL90braePVhlH1aswwdsI9pR9xP9qlvGCK47nL6Ljtz4rVq6PvKPqA36mhf2bYdnxN/xhFtrmJJA3PmDyU0RcbbNw7Dk7gAH1UMp/01nWEvvnuhCR3gyMOomf612tbJPSxbOFo65S1O2PuGPYjFl71wCWFxiT5gk60VcS7PLMjL6EAx8647H8PTBYbvGA7xx8hVVxfj7MTBgV5mbillnu9PC2cttfRcN+7PPFcGIMiCaqLVoW7jBtA4IB6Mf607cUeffNROI4hriGYPnzpUJJSyjoX0SnU4z5Nf7OYs3sFYc75AreqeAn6VZFdKEfZbiGfh4n7l24vzIP60VFzXQyeQiuxyxrzYV2BO9PFVGJ4IzaVS8UwpRu+AMEZLoGhyGPEP3hAohvr0qOwkZagtJKccA1jMXetoLiP47cPbeJBUTKn0BEzyJFaL2P7RrjsOLgGVwct1PwsP/U7jyNZfxzDmw+YEm02jp90jmCOkDlrAI6CvPsZjv2LH2zm+xvxbaToQYyE+atAnofOr1va8djnW6ZuL90blSpqetJzhqemp6AGpU9MaAKTtXxQ2LMJ/a3T3dvyJBJb4AE1lOIwNvugiDV7oXOZzONc2cH7slPr51ZdrO1Hf8Ra0o+ysK9uYmHYAPcgbgGF+dNwIC+4ugEW0GW2DvMbnzg/WOVZptuXwb9PU+PkuuH4YWlULsOv1J8zUsmTXmx086hXOJBcxg+G6lo/xBTm+GbaqnVeEWAHT41JW5pVNZ7Q2cuubUT7jSAArZiI0WGBmvXDcess2VWLHNlAUEk6kadR4W18qnAuc49y1stz512szXiWhh0O9SwRUopJlP28H/broHN7IPxur/Ss+4eubEseSiPlWi9tVJ4ff/dCP/I6sfpWd8CcDvGP/ADnRPsTpv9xzxq9l4fb12uXvpcuf1qi7C8Nz3AzdZr07R44HA4dPvMWc/wAbFv1qy7LuLVhn8tK0/kbnshWR+C06lbZb3XT9yy7U8X/u1OgoOxOIgEmvbE3S7E7kn4/Kq3iGFuPdFkCG5jmPI+dcuimV9iiu56LV62rRUPD5X/J1dFzuTfkBZAAGuh0nyr0wOKBGpomtdhrjWktvcCLG0xPPWuMT7O2RSVuIYExnrtWfhspKLR5fTf6inCblNNoK/ZAQcJiADtiD8AUX+hoxIE+lAnslsG02KtSCGW0+hnXMy/rR6bY9ay3VSqlsfVBTcrczXdnLkzSzA1ziNCOtU17jYRFd0MF7ynLqfsi40HMnLt50odlYLO/dnT5V561AbjloTmW4uX3yVWLfjKeLxdRymvHB8dt3iqItwlp5LAAAOYnNt4h5+VVwxsZx6In8Rw63Eykbj/hHnQV/0iWuWLhCqozoxExHIAawZGnKG6Cjpd/KqXjtvIyXhsPC4/dbQ7+pH8VCZW6L25XUKvZ9xe49s4e8c1y0qkN+JDIEnmwjfmCPOi+si4fx1MFesXGM22LWid5tvlYPv9xhr6mtbVpEjUU+qW6PJw7Y7WdUqanpgsVR8diRbtvcbZFZj6KCakUM9vMUBhzanW4DPki6ufyH8VQ3hZJisvBj3Zkkrib7e+0ga/eczPzIo54BZKWEEcp/m1oG4MCyW7QHvsXbT8TZRHURPyrSF90DblWXsd6vGePbBzdYxUDFYC1mBMgudPE2UvkIDFZiQq7+Qq0KEDXWoPEOHC+uQsV1Oo81Zf8A2+lQuo2XMeCrscNsB7ad4W8Bj7QnvAQqRmnUQkZfM1bYLhtkNmtx4WJENmVT4pAAMD32086rb/Z2WJNxfH72VI2ZW8GvgPhGuu5qw7P8OGHDCc0hROo0QECZY668oHlVs/InD/tLdhIrtLg6V5vA510sAetSD5PPj9nPgsUoO9m59BP6VkN2+EwjNzImf4f9613iuICYTEt0s3P9NY9geH3b6217stbEBZ2eI189hVn2YqttOUUVN2y2Le0lvS2gVTcIORdIFaJwbssi2D3jFiFGwyqCdtJmrK1wRMLgnzAF7oaflyHwpsJxVbFlHvDMXcL8I3nyNZdfOU5LAabNMGoPqVfEMA9hDatWlDqZZlOrZueus1VYXhncP+0BC7AE3JJLTuGAO/Oal3MU7YprmWSBGXNGYMD8JjarnAt3iEkktlMDQFSvUdYpFF9mmkrYhfQrYYkCPEu0jPzj10/Oqp+M3DIBLGNgJrQ7uFBRTIdLgAbOAcpHIjrVVc7N2A5fLkMFSykxDfey+7XoK/8AUEdvmjycp/jHnh8Ht7H0LW8TeYbvbtD+AF2/1D5Ufh96CfZi4sjEYRozC53qH8YgKzD1AB+fSjS5E6bVjttdst77nQ08FCO32PNhLT8qpuK4TDDMrrkN1XlpgRKlzqYUtptvV216dqq+I8O75lJJUpqpEHWVYGDvqo0pWTTjKKzLhDdkMuZVUgFvCQS1zMCT4jqSSenlU3h1mzAa0FI1AYEmNgQCTpsNPKoN/s4jFlZ3Ktqw8IloYZpAke+TG1WeAwPcqRvJLEwFkmOQ9BVWMimuqR6KdYpYpFZSp2IIPxEV2oG+9dIOogVA2Rm/EuHg4a7p4rb66k6E6wOQnNtWvezXHm9w3DMxllTu2PMm2SvzgCs54woW9dQ6LeWPiQY+oair2OYo/s7WW+6c6nrJhx8GH+YU2t8nK1cMVr4ZolKmFPTznCrNu2XEVucR/ZzJVcP4gN/GSzD+UL860g18/cW4oz8XvXE8Wa69sQfuqmQwfIKT8KVd6R+nhukX+HuFr1jyU5RAAVfGFAjlvRMTyNCPDLb3b2dTkNsZbcjQgEiHA6wx8sw6URNiyP7S269SIdfgV1j1FI7HX0/EeSSrciTXToOteWHv22HhMxvB1HrXoD8aDR9C0r2ZRvXjcaurR0oIa4PeARXpZOYelcq/KKa2NdNJqwl5Knt8+XhuJAPvKqfC5cRT9Ca6wBUaaKqKqIB9YqL7Q3nAsOtyzPoLqGqGziLjhUQEvEHeFHVjy9N6mclGPJnUPM2WHFccb94WxLLoDGsICMx/T413xBEugiAqKMwnZSOWu5ivbh+CSyreKX0zmQCR0HICqjiPETcCqhENKmOSg6kkc65tk5WS4HJE3hNgXT3uUrIUAgTIUbsKseIcNKnvLYB08S/daNj5GvPg+NthLYDCCpKk6eFIBM8okb1dpiEP31EidxqOvmK1RrTjtZeTwgO4fefO+hhj4lbdWHKrLimEY2HKGCwhRyJ3Nd463ba6DaZTLFLmWCAcuYE+cfnUm7eK2xaO8B19DI+egrBqP05or24Mt4fjbuGupeViTaeSu8jZ18iRPxracPiEuorIZR1DoRzVhI+W3wrJ+K2Mrsw2LEHTZtyDRH7L+IlhewjH3PtbPkjGLiDyDQ38VdOmWULl5XkNHbpXkzGvRnjYV5sZNWZpichSKTMSYrm7vPI10BAmoLjhsvKkDOpFc5C2+nxrkA8zQHBQdpcMrXLAMwXCtGhILLInlzHxNSOzeIXCXbJU/Z3b+UAmWUXfCVJ5wxBn/eq/tLjy7p3SFktuDduTCg8kX8TT02qj7VcQVVtd2Ro7XkjmvgKHTbUHfXQ0c5Rzr1um0fQYp6j4DEC5bRxs6Kw/iAP61IrYcohcXxXdWXfmBp6nQfnWBcFw0Y9tPdW4/wBCJ/zGtp7eYju8DdaYjJ9XUVmTYGGvXwxDvaPdARlIVCTnnXUgjT1rPa+cGzSNRzJk/suQ3esNjcOu08/1ojVpoX7Mp3MFv7O7z5K8wp8gy6eoHWiUCJiqPqdavmKR5tZBMkeIbEaH5/pXLllI8JYdV3+K/wBJr2LRqadjm5RUZLtckV+IW10Zgv8AiBX8xTWeI2h7t1D/ABCpgZq7tMDvA+AqSrckjkcStc7iz5GT8hXFvHkzkt3W88uQfNyKkq2tdZsp12O9WFNMFu2pxFzB3YsqoUByTczOAjBiQoWCdNpqlwl1TFtWIDES0ySTvJ6mtEx1jvLdxOTI49ZUisg4PiT3SECCIkdCoA+czWbVJ7UKz5ifxTFI32VsMApIuEkDNH6V68PyiIBHmINVeKsRceGDCZmBqCJ/56V1h5B91fkf0qsUorg0wWS7s8GUqmVsrLPiylSxzK2pB6r151Yf9ADRN2BDD3SZLrcU65tR9oTrJ086gYHiEeX8X6MKILOLBHL/AJ8xTVNkSqj7EDiWHyZsjAZ3BAAiPCqkRzHhnQVMx1oi0p0JBTxc9oK+mtQ+I3gYI0IMidRIrm1eNy2MzD3rhyegBJn8hWXUxy8lGtuCm4hBW6Ns0sJ6qRMecVV9lMX3HEcO8wC+RuUrdBT8yp+Aq043hfswxBgN8dYkULcVlGDDdSHHKcpkH6fOn0SWeCJrMWbhd3KncH8q4KV3iWzEN+IK38wB/WuAwAp7GQflTPK4k6UxHKvUHSRUZ2AlnIC9agan7nbDzqELvfsUSRaUkXLg0zEb20P0Zh6DyV8NeGVcyWzu3uuw6KN1B6nXp1qZZshECrCqBAUCAB0FHQq8yIHGbKiw6qAAqnKAIAgSNPhQJ2lwy/s+HcAD31b5L081b51pGLs5kI5EEfMRQHiMO93CsoUkWroZjI00BYKu7RLT0FT2FW4TX0zV/Zxj+8wNpCfHaREPmAPAfkPoaKKBvZywz30XZEtfM5yKOK0weY5OHYsSYD+2TEZOHEAxnu2l+RL/APpQDgOJK2HVplghsnXXM7EddspnaNKMPbepOFsAEaXpI6xbf8iRQJwy0BgUMCWd+m2YgflSbVmSNmngpVMNOFWQcOisu6iR1nWPrXrgiVZrbEmIZCdyh0IJ5kHT0K1Jwq+EDoNKj473c/O2c/8ACPfHxWdPIUs6r4RKeToKfKV86SgGenKuINQWRW4vj6WjfDK02lRjEePNsF89t+opNxy0CoJiWy9QurCWOwHgbz0rrGcKssTcuSNyTJA8SC2fpHx1rzxXA7IIDFhnYnLm0dhnbUROgdunLpVuBWZp44JFjtFazMPEACRJBEkC2YCxmJPeDlyNW1u6txQywVYSDyPnVOvALLe+bjNObMxUkGFE6rGyAajrVxhsOLaKq+6AAPSrC/NnkkWmiNdayPjuG7jG4q0DCm4WQdA8OY/m+hrV7f51mvtUsf8AcLbjQXcPz/FbYifkVq0afH8i6sz6iXh+chcTwGUC4DoAA2us8jVdb6gn5ivfh3EgZtsCAdGU8jOwrxxOGS2CwY/4SD+YOtYcShJwn1Q+q1NJon4fEsOTH01/I1Ps8TUbmPUEfWKHrN0H8PzIqSlw9D/C0/SauaMlzfxSsNPmDm+m9enCWUGWI8TBV1OnUx6UPX7oG4Yeq/qKbD3gWUA6yIgzz89RVZxzEpPoFvHQGt3DIBzCE+6QI8YB9KC+0IBT4H4aa0S9o84YAt90E+mkChPtE/IHl/z4VWhYFr0s2nh5z2MOx52LRP8AIK9mcdKruD4gLgcK7EKosWpJ0+7H/BTqXvHUG1a5DUXH9fwL5b+lbH1JqflR6YrG65UXO3MAwB5s2yj69BXnZwmua6c7DaNET/CvX946+lS7KBVhQABsBoK5BJqMjlHPUTNOtdkrGp1pswG9eZOsxVS2MnbKSKFcERmYCJXESR5MYHoCVb5UVTNB2Iw04i8AxUsrbR+4d4kGSdR1qcZTRn1ENyX2Xnsk4hnxmNXkVtsP4XuL+RFanFYZ7Fr2XHlfx2WH8pQx9a3OtNfpOPqFibQC+02zn7pDsVux6jJFAFvCuljC2nXKSx5g7kSCB7pE7edGXtV4l3N7BT7suW+aD8iaH71yGsgwT3zNoI0lV+IpM/WadPJqKXuFSH6VyzDpTqZpXEkdKWdfjJ4YFYXIfuEr8N0/ykfI1IQVHcwwP4vCfUSVP5j4ivQuQalkR54OMfY7y2ygwWET8aon7NExLWjl5MhIfw3Fztrrc+0mfL5Esg7aUzARUplXBS6lVwngJs3DcNwtIYSZzGSD4uWkab/Cr2JG9eFtjHlUmzEb61OSrjt4ErRBjcgD1NBXtbw8DCXel17fwdJH1WjHET4I/GtDvtfYDApO4v2Y+Zn6Vp00ttkX8mHV+aDTAXtGndhLwGhAW5ptpo48x+VPgLtu+ArHTLuDO3Opfau3GGTzG3woE4Ji7lq4e6E6EkempIrZ+Z0Sl+rHqc3Q3tPYy3RypKljoegPxpzeHNl+K/0qWuItYoqTIufeHun/AHqc3ACcwXQgEg+Z5Ecq8+7EuGd2NnBSi6eRX+FmX6GrHgdks5diAFGpbfXTSN68W4bcDZGyz5x+dWF3Ctaw+WAHzFjrPhgARROSxjJMnkuOKsvcuQM2gg840k0AcRuklugE0ZftpgAQZGWPWoy8GtrauZyveMQiqNYzuAcxOxg7Cq6fOcFXwg77PcLCWLGZmuXFtqMzGckCCqDZQNp3PWrZeeunSucIQun7zj4B2FcwASD8K2S6jal5cHZua1SftVxWvhQ+bvJU5GYBIthipiDAzmPKry3bETVZxriRsojASM8NpqRkdtDy1Ua+tCLSxgr7nEMWCIt5p5lIMFjbUkcj7twjpNemFxmLdwreEZwGOT3QM+gJAEEKmsnfzpHjzB2BRYQAPleTJcLKGPGPEumka1P4PxLvxJQpGUidZDCRyGsf8NSKWG8ZLAppQvjWCYuSQAyGT8NP9NE7trFDePSMZbM+6jsuk+JUfL9SDVUWue2GSL7KcPkxdt/xNdQfBHP/AKitsrI+AYkLxDBINC7XXcbatauyfia1yn0vMTi6jmeTIvbpdBuYVeYW4x9CVFUWDtEHDPmLE2xExpClhy1Mtz6Crf2wWS94tr9mFX4Fc/5mq3AsYwY6Ik/Ex+hpc3mRu0y/SLn/AK39nbKFWbJmaZOZxk+zGXa4cxPw2rm92jvAuO41UHXWPAStw+gJSOonpVhiuLd3dyZGY5QwyxJ98tuQIAT61GXtEkHMrAFmW2REPDBdNdD4hvHOoRpb5w2Pgcfcv5hlQZVzKRPiYM2UjUiPAJ1O9WuHvLdQMNAwn0PMHzBkV5YPE94iuoMESARr0iPhQ7xbtbaweJNkW2vM4DBLUFkuEnMrDodG8tajGS0pKvDbClFJNdPaYe9AHUkChm7ex9/Vnt4G2dhIN0jzLCRvyWoGM4Zg08WKxF2+eee4UT/MfyFGER403zFBaeIYe17+ItKPN1/rUe52qwS//dWf51P5UBvxvhVo/Z4ayx5HK9308utct22tD+zw0DlksWl5yN9dpHxqyXwJla88yX8htf7cYFVBS8bhVlZu7Rm0mNOW5FZ/287YPjzbtpZZLSuGAYgO5HM9BE6VNXt4xDfZ3AFhoyW//IIGg6NHpTL23UmTau+pS2ec/lpVlKUeUhOK5Z3TRD4rxI37ao1k7ELDr9a47EcCy4kM5ghHhRrOZSNTtz5VYp20wxjvLUx+KyvWTqvlpVhw3tHw7OHGVGH77Jz6PI2p92svtjtn0+iK9LRCW6Dz+56cV7I2rrAr4GyqQRI1g/7VQPbxmFzZ1W8o0zfeIjSetHlrieFeMmIXQRBg6TI1U/pT4zCW7it9taIIM+KNuevqKxNJrDNMkZzd4+jBQzFWG4YarHKvDG8VTZXznTLl2nnPSp/HOyF4uWt92+8gXE1iATBPpUCz2PxUz3YXrmdBEGDrmpf9PWLWT3w3Gl/u1IcbMY0J6Ly161V3scwOaTIZXPnDS31FEOH7GsGl71hDzglzvBkKI3qVe7I4VvexUHqFO8wedOjtj0LSjJo0TDXFa2LgIKsXM+rtoTyNMEzEMNRQLh+HGy1w2OJ90S7EplDLOcjYmOVXGC4heA8V7CXT5pcskz5pI5VLSYyuyUVygljWBNdPbUDWD6/L+tUacZuD+5Dbf2WIVjrtC3ADyNNe7U2BAvC7h263rZVf510qMF/FXcsrWHQEAIoy+6coEemmm9eyWUXRQBz0AEk8zFNaxC3UzW2V16owcfTau7LA1A1NNZR1MUL9pMwv2WXVp+mZZHyLUV6GaGuOGcVYHmfrH9KEUs5hgoux99n41h5gZblxABsAlq4oH0+c1vk1hPs8sFuLrcjTvb/+i7/Wt2rRV6TjarCswjPvaFgQ10A/3yFR/iWR+RHyoQ/Z+57iGLBYQkgCGRlJA/dh5E6iKJvbNjDaGDdfeFxyPgtB3F+N27dtLoHeLmN2JOqm5aUjUnXUz6cqTKOJjaZNRX2HFzAW7uroraDU9BMa/wATfM1Scdx2Bws51Uu2oRJLnUGQAfBqBrpsKCuOe0i9flMOosW+u7x+QPzqx4HwVUQYq6ud3UlA+uY6/aXCdSs6Ac/Sh4RtcnN8Hs2MxeLtjUYDCawF8V64o3C8yY+HrUbE8WwuBBSwhFw6MVOa8++r3PuzvpFeHE+I3sQxt4eY2Nzn6L06TV/2R9mRYhrvqSdSavGLly+hmtvhW8R5fv2A8Y/HYtotLkzE7eJvFE+I9YFEXB/ZHiL5D4hzrr4iSfrWy8I7PWcOoCIJ6xVsKbGKXQxTunP1Mznh3slwtseLxGryx2Bwij+zHyorrzF5ZiRPSdeXL4j51YUCuN7GYVcgFseJ1B9N/wBBXVzsDhT90CiXE2VcANO4IglTI2IIIM14/wDTl/Fd/wDy3f8A9qAyA/Euw2CRrVpjla8zLbEblVzETy0FDq+zfC34azeWCzqoPhLG2xV4B1MFTWmcZ4AL4txcdDbD5G99gzZYaWO4y/Wq5uxdsEEXGCayuoAHeNcGWGABBY6kHblU5AzDE+zSyxYJeQ5PeaRlEKCfFMfeFRn7AXLILDEhQFDaXPukgAwDqJIrVR2T2b9oAJKwVthVIC2VUaNMkWRqCD4tI0pWuxgUZRf2TKfBufulhmgxpynTeNKrtQzxJdmZWex+LmBiTMNoWUGBIJg6xpv5V1e7GYsGLmJIJnQ3AvrzrWbnZBGVgbhlixJCAEZlviBrt9uflTr2aXMz3LoZs1tm8CqAVurcAgkwDlA3o2oPFn/c/wCTLrPsuvXAGLlgRIOYsCDzBnWpH/yfaK1uxgLdq1bts7AJ4VOc2pk6CFImvf8AYUmM1yd4765Mdfeowirk33MWveyl7jO4A8Tv9HI/SuE9lN1dpHpIrdLFoIAqjQTzJOpk6nfWuwwmOfMc9dvyNTgjczDl7CY61rbZz5N4hoZG/nTXGxuHBF7DMyQQcuo1/caRW6RTMgO4B9ao64sdDUWR7nz3YwuGuMWwlxsHfBEZMyiT+O0dlkbjrVrw3tVdsOtriKKob3MSn9m3mwGkfvDbnWlcf7DYTFCSnd3OVy34WB66Vn/GeG3cLGHxYF2wxhbsCDIjX8D6+hpcotfJrpvU3xw/8BUFBEgyORGoI3B8xQ1xC0rYwFiwW2uY5dzo+gPKTlE1WdnOItgry4K802n1w7k7fuTyB0gcjIqXxi6FxTBiBNtt9vCJ18qWzVbNuv5Lf2e2EtYtbe7Zb1wHmQxWCfg351qVYt7PcYb3GFZJKLZuDnsAijfqa2mnUrETk6hecy/25YVmtYZ/uq7g+pWR+RrO+KYcNw62RuQ0mBMC5tPl4a2r2h4UXMOk7C4J/iVh+dZzg+zN18IqkDKHuLv4oaYJHSRv5VSfrNOnsiqmmAnYrs+cViUQg5PeuHoi6t/T41q+M4HcxDlRohjQaAKAAEHlA+tXvYjsouHRiR4mAX4bmi/D4QLsKuoe4uzUPGIg92f7JWrIHhFE9u2AIAiu6VNMgqVKlQAjQZiOE32vF0DBg98Zw5SO8ay1pyB/aIETLl/dijOmAoACB2fxjEd5dckOSGFwiCUvL3igHYF7fh02269HhPESkvdM5gxVHI0dWZ1DSICuVA191fgTaKVAAZa4Lji5z33KkrmIuZQy57RIEahgq3BICzPOdLK7wy+1myhdpRrhci4wLDLcFoMwMsJNuQemtEBpUAAGF4biLt0WnN0hChusXuKpKX7bLkBgKRbVhKb786tsDwrEW7WIGrXbiW8rG6TLLbCHWZU6b6TO9FNKgAOwfBsaNWusCrL3f2rEBTduFsyzDHIyDWdt+dd4Xgd/uMQrCLlxrBBa6bsm2Ledsx2BKsQPy2oupUAAWJ7MYq9by3XZyM0TcIGY2LyF1gyAWdNNIjYc7niOAxHe27toe7aVGXPBOl0QSdDBdT/DRJSoADL3DcXbt52u3CdA4W5caUC2AQoXYllu+ICRmJqb2Yt3S6O4cfZOGzlmJzX2ayCzakqk76+IUTUooAemp6RoAVQ+KcOt4i21q4oZWBBn86l0jQBgvbTs2yW7ltiS2HPeW25m3pOvWIPqlVPZ3Gvcw9+5dbOyW3VS2+2VdeZkDXzrce0PBlvNJHvI6H0YEfrWVN2Tu2sNcRV0dkWZ5ZiTpzGopE44OhVcm1uLX2G4P7XE3I2S0oP+JnJ/0itfoK9mnC+4W/GgJtr8UDEn/OPlRrTK/SZLpbptlX2lwpuYdlG8qfkwP6U3CuGqiDTkJpUqnas5KZeC0RYEV1SpVYqKlSpUAKlSpUAKlSpUAKlSpUAMaelSoAVNSpUAPTUqVACpUqVACp6VKgBU1KlQA9KlSoAYioeJwCsIjrSpVDWSUzvh+EFpMo6kn1NSaelQlgg//9k="/>
          <p:cNvSpPr/>
          <p:nvPr/>
        </p:nvSpPr>
        <p:spPr>
          <a:xfrm>
            <a:off x="155575" y="-1371600"/>
            <a:ext cx="3076575" cy="285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pic>
        <p:nvPicPr>
          <p:cNvPr id="777" name="Google Shape;777;p110" descr="http://learnhumananatomy.com/wp-content/uploads/2013/02/pleura-mediastinum.jpg"/>
          <p:cNvPicPr preferRelativeResize="0"/>
          <p:nvPr/>
        </p:nvPicPr>
        <p:blipFill rotWithShape="1">
          <a:blip r:embed="rId3">
            <a:alphaModFix/>
          </a:blip>
          <a:srcRect/>
          <a:stretch/>
        </p:blipFill>
        <p:spPr>
          <a:xfrm>
            <a:off x="533400" y="2209800"/>
            <a:ext cx="3322701" cy="30861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omic Sans MS"/>
              <a:buNone/>
            </a:pPr>
            <a:r>
              <a:rPr lang="en-US" sz="4400" b="0" i="0" u="none" strike="noStrike" cap="none">
                <a:solidFill>
                  <a:schemeClr val="dk1"/>
                </a:solidFill>
                <a:latin typeface="Comic Sans MS"/>
                <a:ea typeface="Comic Sans MS"/>
                <a:cs typeface="Comic Sans MS"/>
                <a:sym typeface="Comic Sans MS"/>
              </a:rPr>
              <a:t>Body Cavities</a:t>
            </a:r>
            <a:endParaRPr sz="4400" b="0" i="0" u="none" strike="noStrike" cap="none">
              <a:solidFill>
                <a:schemeClr val="dk1"/>
              </a:solidFill>
              <a:latin typeface="Comic Sans MS"/>
              <a:ea typeface="Comic Sans MS"/>
              <a:cs typeface="Comic Sans MS"/>
              <a:sym typeface="Comic Sans MS"/>
            </a:endParaRPr>
          </a:p>
        </p:txBody>
      </p:sp>
      <p:sp>
        <p:nvSpPr>
          <p:cNvPr id="783" name="Google Shape;783;p111"/>
          <p:cNvSpPr txBox="1">
            <a:spLocks noGrp="1"/>
          </p:cNvSpPr>
          <p:nvPr>
            <p:ph type="body" idx="1"/>
          </p:nvPr>
        </p:nvSpPr>
        <p:spPr>
          <a:xfrm>
            <a:off x="457200" y="1600200"/>
            <a:ext cx="441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The </a:t>
            </a:r>
            <a:r>
              <a:rPr lang="en-US" sz="3200" b="0" i="0" u="none" strike="noStrike" cap="none">
                <a:solidFill>
                  <a:srgbClr val="FF0000"/>
                </a:solidFill>
                <a:latin typeface="Comic Sans MS"/>
                <a:ea typeface="Comic Sans MS"/>
                <a:cs typeface="Comic Sans MS"/>
                <a:sym typeface="Comic Sans MS"/>
              </a:rPr>
              <a:t>abdominal cavity </a:t>
            </a:r>
            <a:r>
              <a:rPr lang="en-US" sz="3200" b="0" i="0" u="none" strike="noStrike" cap="none">
                <a:solidFill>
                  <a:schemeClr val="dk1"/>
                </a:solidFill>
                <a:latin typeface="Comic Sans MS"/>
                <a:ea typeface="Comic Sans MS"/>
                <a:cs typeface="Comic Sans MS"/>
                <a:sym typeface="Comic Sans MS"/>
              </a:rPr>
              <a:t>is bounded by the abdominal muscles.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omic Sans MS"/>
                <a:ea typeface="Comic Sans MS"/>
                <a:cs typeface="Comic Sans MS"/>
                <a:sym typeface="Comic Sans MS"/>
              </a:rPr>
              <a:t>Contains the stomach, intestines, liver, spleen, pancreas and kidneys.</a:t>
            </a:r>
            <a:endParaRPr sz="3200" b="0" i="0" u="none" strike="noStrike" cap="none">
              <a:solidFill>
                <a:schemeClr val="dk1"/>
              </a:solidFill>
              <a:latin typeface="Comic Sans MS"/>
              <a:ea typeface="Comic Sans MS"/>
              <a:cs typeface="Comic Sans MS"/>
              <a:sym typeface="Comic Sans MS"/>
            </a:endParaRPr>
          </a:p>
        </p:txBody>
      </p:sp>
      <p:pic>
        <p:nvPicPr>
          <p:cNvPr id="784" name="Google Shape;784;p111" descr="http://www.earthzense.com/images/abdominal-massage-cavity.jpg"/>
          <p:cNvPicPr preferRelativeResize="0"/>
          <p:nvPr/>
        </p:nvPicPr>
        <p:blipFill rotWithShape="1">
          <a:blip r:embed="rId3">
            <a:alphaModFix/>
          </a:blip>
          <a:srcRect/>
          <a:stretch/>
        </p:blipFill>
        <p:spPr>
          <a:xfrm>
            <a:off x="5334000" y="2106550"/>
            <a:ext cx="3352800" cy="22463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2827</Words>
  <Application>Microsoft Office PowerPoint</Application>
  <PresentationFormat>On-screen Show (4:3)</PresentationFormat>
  <Paragraphs>457</Paragraphs>
  <Slides>124</Slides>
  <Notes>124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124</vt:i4>
      </vt:variant>
    </vt:vector>
  </HeadingPairs>
  <TitlesOfParts>
    <vt:vector size="129" baseType="lpstr">
      <vt:lpstr>Questrial</vt:lpstr>
      <vt:lpstr>Calibri</vt:lpstr>
      <vt:lpstr>Comic Sans MS</vt:lpstr>
      <vt:lpstr>Arial</vt:lpstr>
      <vt:lpstr>Office Theme</vt:lpstr>
      <vt:lpstr>CHAPTER 1:   THE HUMAN ORGANISM </vt:lpstr>
      <vt:lpstr>What is Anatomy &amp; Physiology?</vt:lpstr>
      <vt:lpstr>PowerPoint Presentation</vt:lpstr>
      <vt:lpstr>Structural &amp; Functional Organization</vt:lpstr>
      <vt:lpstr>Chemical (Molecular) Level</vt:lpstr>
      <vt:lpstr>Function of molecule is related to its structure.</vt:lpstr>
      <vt:lpstr>Cell Level</vt:lpstr>
      <vt:lpstr>PowerPoint Presentation</vt:lpstr>
      <vt:lpstr>Tissue Level </vt:lpstr>
      <vt:lpstr>PowerPoint Presentation</vt:lpstr>
      <vt:lpstr>Organ Level</vt:lpstr>
      <vt:lpstr>Organ System Level</vt:lpstr>
      <vt:lpstr>Organism</vt:lpstr>
      <vt:lpstr>Organ Systems</vt:lpstr>
      <vt:lpstr>Integumentary System</vt:lpstr>
      <vt:lpstr>Skeletal System</vt:lpstr>
      <vt:lpstr>Muscular System</vt:lpstr>
      <vt:lpstr>Lymphatic System</vt:lpstr>
      <vt:lpstr>Respiratory System</vt:lpstr>
      <vt:lpstr>Digestive System</vt:lpstr>
      <vt:lpstr>Nervous System</vt:lpstr>
      <vt:lpstr>Nervous System</vt:lpstr>
      <vt:lpstr>Endocrine System</vt:lpstr>
      <vt:lpstr>Cardiovascular System (Circulatory System)</vt:lpstr>
      <vt:lpstr>Urinary System (Excretory System)</vt:lpstr>
      <vt:lpstr>Reproductive System: Female</vt:lpstr>
      <vt:lpstr>Reproductive System:  Male</vt:lpstr>
      <vt:lpstr>Which system exercises long term control over other systems by secreting  hormones into the blood?</vt:lpstr>
      <vt:lpstr>Muscles …</vt:lpstr>
      <vt:lpstr>Which system has primary functions of waterproofing and protection?</vt:lpstr>
      <vt:lpstr>Which shows the correct pairing?</vt:lpstr>
      <vt:lpstr>Which system provides storage of minerals?</vt:lpstr>
      <vt:lpstr>Which system’s primary function is to supply the body with O2 and remove CO2?</vt:lpstr>
      <vt:lpstr>Homeostasis</vt:lpstr>
      <vt:lpstr>PowerPoint Presentation</vt:lpstr>
      <vt:lpstr>PowerPoint Presentation</vt:lpstr>
      <vt:lpstr>PowerPoint Presentation</vt:lpstr>
      <vt:lpstr>Examples of Homeostatic Regulation </vt:lpstr>
      <vt:lpstr>PowerPoint Presentation</vt:lpstr>
      <vt:lpstr>PowerPoint Presentation</vt:lpstr>
      <vt:lpstr>PowerPoint Presentation</vt:lpstr>
      <vt:lpstr>PowerPoint Presentation</vt:lpstr>
      <vt:lpstr>PowerPoint Presentation</vt:lpstr>
      <vt:lpstr>PowerPoint Presentation</vt:lpstr>
      <vt:lpstr>Feedback Systems </vt:lpstr>
      <vt:lpstr>Negative Feedback</vt:lpstr>
      <vt:lpstr>Three parts of Negative Feedback</vt:lpstr>
      <vt:lpstr>PowerPoint Presentation</vt:lpstr>
      <vt:lpstr>Negative Feedback: Thermoregulation</vt:lpstr>
      <vt:lpstr>Positive Feedback</vt:lpstr>
      <vt:lpstr>PowerPoint Presentation</vt:lpstr>
      <vt:lpstr>Terminology &amp; Body Plan</vt:lpstr>
      <vt:lpstr>Body Positions</vt:lpstr>
      <vt:lpstr>Body Positions</vt:lpstr>
      <vt:lpstr>Directional Terms</vt:lpstr>
      <vt:lpstr>Directional Terms</vt:lpstr>
      <vt:lpstr>Directional Terms</vt:lpstr>
      <vt:lpstr>Directional Terms</vt:lpstr>
      <vt:lpstr>Directional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Body Parts &amp; Regions</vt:lpstr>
      <vt:lpstr>Body Parts &amp; Regions</vt:lpstr>
      <vt:lpstr>PowerPoint Presentation</vt:lpstr>
      <vt:lpstr>Abdominal Regions</vt:lpstr>
      <vt:lpstr>Abdominopelvic Regions</vt:lpstr>
      <vt:lpstr>Abdominal Quadrants &amp; Regions</vt:lpstr>
      <vt:lpstr>PowerPoint Presentation</vt:lpstr>
      <vt:lpstr>Name the abdominal quadrant</vt:lpstr>
      <vt:lpstr>PowerPoint Presentation</vt:lpstr>
      <vt:lpstr>What abdominal region?</vt:lpstr>
      <vt:lpstr>PowerPoint Presentation</vt:lpstr>
      <vt:lpstr>PowerPoint Presentation</vt:lpstr>
      <vt:lpstr>What is number 2 of the abdominopelvic region called?</vt:lpstr>
      <vt:lpstr>What is number 8 of the abdominopelvic region? </vt:lpstr>
      <vt:lpstr> </vt:lpstr>
      <vt:lpstr>Planes</vt:lpstr>
      <vt:lpstr>Sectional Planes</vt:lpstr>
      <vt:lpstr>Sagittal Section of the Head</vt:lpstr>
      <vt:lpstr>Sectional Planes</vt:lpstr>
      <vt:lpstr>Sectional Planes</vt:lpstr>
      <vt:lpstr>Transverse Section</vt:lpstr>
      <vt:lpstr>Sectional Planes</vt:lpstr>
      <vt:lpstr>Frontal or Coronal Section</vt:lpstr>
      <vt:lpstr>Which plane is indicated in RED?</vt:lpstr>
      <vt:lpstr>Which plane is indicated in BLUE?</vt:lpstr>
      <vt:lpstr>Which plane is indicated in GREEN?</vt:lpstr>
      <vt:lpstr>Major Body Cavities</vt:lpstr>
      <vt:lpstr>Thoracic Cavity</vt:lpstr>
      <vt:lpstr>Thoracic Cavity</vt:lpstr>
      <vt:lpstr>Body Cavities</vt:lpstr>
      <vt:lpstr>Body Cavities</vt:lpstr>
      <vt:lpstr>The abdominal and pelvic cavities are also referred to as the abdominopelvic cavity. </vt:lpstr>
      <vt:lpstr>Abdominopelvic Cavity</vt:lpstr>
      <vt:lpstr>Pelvic Cavity</vt:lpstr>
      <vt:lpstr>Thoracic Cavity</vt:lpstr>
      <vt:lpstr>Transverse Plane</vt:lpstr>
      <vt:lpstr>Sagittal Plane</vt:lpstr>
      <vt:lpstr>Abdominal Cavity and Laparoscopic Surgery</vt:lpstr>
      <vt:lpstr>Biology &amp; Engineering For Healthcare</vt:lpstr>
      <vt:lpstr>Serous Membranes</vt:lpstr>
      <vt:lpstr>PowerPoint Presentation</vt:lpstr>
      <vt:lpstr>Viseral &amp; Parietal Serous Membranes  “Fist in Balloon”Analogy</vt:lpstr>
      <vt:lpstr>Serous Membranes of the Thoracic Cavity</vt:lpstr>
      <vt:lpstr>Pericardial Cavity</vt:lpstr>
      <vt:lpstr>PowerPoint Presentation</vt:lpstr>
      <vt:lpstr>Pleural Cavities</vt:lpstr>
      <vt:lpstr>PowerPoint Presentation</vt:lpstr>
      <vt:lpstr>Serous Membranes</vt:lpstr>
      <vt:lpstr>Serous Membranes of the Abdominopelvic Cavity</vt:lpstr>
      <vt:lpstr>PowerPoint Presentation</vt:lpstr>
      <vt:lpstr>Mesenteries</vt:lpstr>
      <vt:lpstr>PowerPoint Presentation</vt:lpstr>
      <vt:lpstr>PowerPoint Presentation</vt:lpstr>
      <vt:lpstr>Retroperitoneal Organs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HUMAN ORGANISM </dc:title>
  <cp:lastModifiedBy>Cassie Lawrimore</cp:lastModifiedBy>
  <cp:revision>2</cp:revision>
  <dcterms:modified xsi:type="dcterms:W3CDTF">2018-08-20T12:11:34Z</dcterms:modified>
</cp:coreProperties>
</file>