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72"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ECFEBE1-0E8E-47CD-9321-AE246BF045F4}" type="datetimeFigureOut">
              <a:rPr lang="en-US" smtClean="0"/>
              <a:t>9/13/2015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5F33306-0958-49BB-A6E9-E2043BBC913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CFEBE1-0E8E-47CD-9321-AE246BF045F4}"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3306-0958-49BB-A6E9-E2043BBC91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ECFEBE1-0E8E-47CD-9321-AE246BF045F4}" type="datetimeFigureOut">
              <a:rPr lang="en-US" smtClean="0"/>
              <a:t>9/13/2015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5F33306-0958-49BB-A6E9-E2043BBC913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CFEBE1-0E8E-47CD-9321-AE246BF045F4}"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5F33306-0958-49BB-A6E9-E2043BBC913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CFEBE1-0E8E-47CD-9321-AE246BF045F4}" type="datetimeFigureOut">
              <a:rPr lang="en-US" smtClean="0"/>
              <a:t>9/13/2015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5F33306-0958-49BB-A6E9-E2043BBC913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ECFEBE1-0E8E-47CD-9321-AE246BF045F4}" type="datetimeFigureOut">
              <a:rPr lang="en-US" smtClean="0"/>
              <a:t>9/13/2015</a:t>
            </a:fld>
            <a:endParaRPr lang="en-US"/>
          </a:p>
        </p:txBody>
      </p:sp>
      <p:sp>
        <p:nvSpPr>
          <p:cNvPr id="10" name="Slide Number Placeholder 9"/>
          <p:cNvSpPr>
            <a:spLocks noGrp="1"/>
          </p:cNvSpPr>
          <p:nvPr>
            <p:ph type="sldNum" sz="quarter" idx="16"/>
          </p:nvPr>
        </p:nvSpPr>
        <p:spPr/>
        <p:txBody>
          <a:bodyPr rtlCol="0"/>
          <a:lstStyle/>
          <a:p>
            <a:fld id="{75F33306-0958-49BB-A6E9-E2043BBC913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ECFEBE1-0E8E-47CD-9321-AE246BF045F4}" type="datetimeFigureOut">
              <a:rPr lang="en-US" smtClean="0"/>
              <a:t>9/13/2015</a:t>
            </a:fld>
            <a:endParaRPr lang="en-US"/>
          </a:p>
        </p:txBody>
      </p:sp>
      <p:sp>
        <p:nvSpPr>
          <p:cNvPr id="12" name="Slide Number Placeholder 11"/>
          <p:cNvSpPr>
            <a:spLocks noGrp="1"/>
          </p:cNvSpPr>
          <p:nvPr>
            <p:ph type="sldNum" sz="quarter" idx="16"/>
          </p:nvPr>
        </p:nvSpPr>
        <p:spPr/>
        <p:txBody>
          <a:bodyPr rtlCol="0"/>
          <a:lstStyle/>
          <a:p>
            <a:fld id="{75F33306-0958-49BB-A6E9-E2043BBC913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CFEBE1-0E8E-47CD-9321-AE246BF045F4}" type="datetimeFigureOut">
              <a:rPr lang="en-US" smtClean="0"/>
              <a:t>9/13/2015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5F33306-0958-49BB-A6E9-E2043BBC91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FEBE1-0E8E-47CD-9321-AE246BF045F4}" type="datetimeFigureOut">
              <a:rPr lang="en-US" smtClean="0"/>
              <a:t>9/13/2015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5F33306-0958-49BB-A6E9-E2043BBC91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CFEBE1-0E8E-47CD-9321-AE246BF045F4}"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5F33306-0958-49BB-A6E9-E2043BBC913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ECFEBE1-0E8E-47CD-9321-AE246BF045F4}" type="datetimeFigureOut">
              <a:rPr lang="en-US" smtClean="0"/>
              <a:t>9/13/2015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5F33306-0958-49BB-A6E9-E2043BBC913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ECFEBE1-0E8E-47CD-9321-AE246BF045F4}" type="datetimeFigureOut">
              <a:rPr lang="en-US" smtClean="0"/>
              <a:t>9/13/2015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5F33306-0958-49BB-A6E9-E2043BBC9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Tissue Identification Extra Credit </a:t>
            </a:r>
            <a:br>
              <a:rPr lang="en-US" dirty="0" smtClean="0"/>
            </a:br>
            <a:r>
              <a:rPr lang="en-US" sz="1800" dirty="0"/>
              <a:t>There will be a quiz over the tissues displayed in this PPT.  You will be asked to identify the tissue type based on the photographs provided in this presentation.  Each correctly identified tissue will correlate to one bonus on the next exam (chapter 4).  </a:t>
            </a:r>
            <a:r>
              <a:rPr lang="en-US" sz="1800" dirty="0" smtClean="0"/>
              <a:t/>
            </a:r>
            <a:br>
              <a:rPr lang="en-US" sz="1800" dirty="0" smtClean="0"/>
            </a:br>
            <a:r>
              <a:rPr lang="en-US" sz="1800" dirty="0"/>
              <a:t/>
            </a:r>
            <a:br>
              <a:rPr lang="en-US" sz="1800" dirty="0"/>
            </a:br>
            <a:r>
              <a:rPr lang="en-US" sz="1800" dirty="0" smtClean="0"/>
              <a:t>Do Not try to memorize the order; take time And try to truly understand the structure of the tissues.</a:t>
            </a: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a:xfrm>
            <a:off x="2362200" y="6019800"/>
            <a:ext cx="6705600" cy="716037"/>
          </a:xfrm>
        </p:spPr>
        <p:txBody>
          <a:bodyPr>
            <a:normAutofit/>
          </a:bodyPr>
          <a:lstStyle/>
          <a:p>
            <a:endParaRPr lang="en-US" dirty="0"/>
          </a:p>
        </p:txBody>
      </p:sp>
    </p:spTree>
    <p:extLst>
      <p:ext uri="{BB962C8B-B14F-4D97-AF65-F5344CB8AC3E}">
        <p14:creationId xmlns:p14="http://schemas.microsoft.com/office/powerpoint/2010/main" val="313643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Dense Collagenous Connective</a:t>
            </a:r>
            <a:endParaRPr lang="en-US" dirty="0"/>
          </a:p>
        </p:txBody>
      </p:sp>
      <p:pic>
        <p:nvPicPr>
          <p:cNvPr id="4" name="Content Placeholder 3"/>
          <p:cNvPicPr>
            <a:picLocks noGrp="1" noChangeAspect="1"/>
          </p:cNvPicPr>
          <p:nvPr>
            <p:ph sz="quarter" idx="1"/>
          </p:nvPr>
        </p:nvPicPr>
        <p:blipFill>
          <a:blip r:embed="rId2"/>
          <a:stretch>
            <a:fillRect/>
          </a:stretch>
        </p:blipFill>
        <p:spPr>
          <a:xfrm>
            <a:off x="2904998" y="1676400"/>
            <a:ext cx="3568700" cy="4990131"/>
          </a:xfrm>
          <a:prstGeom prst="rect">
            <a:avLst/>
          </a:prstGeom>
        </p:spPr>
      </p:pic>
    </p:spTree>
    <p:extLst>
      <p:ext uri="{BB962C8B-B14F-4D97-AF65-F5344CB8AC3E}">
        <p14:creationId xmlns:p14="http://schemas.microsoft.com/office/powerpoint/2010/main" val="161368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Dense Elastic Connective</a:t>
            </a:r>
            <a:endParaRPr lang="en-US" dirty="0"/>
          </a:p>
        </p:txBody>
      </p:sp>
      <p:pic>
        <p:nvPicPr>
          <p:cNvPr id="4" name="Content Placeholder 3"/>
          <p:cNvPicPr>
            <a:picLocks noGrp="1" noChangeAspect="1"/>
          </p:cNvPicPr>
          <p:nvPr>
            <p:ph sz="quarter" idx="1"/>
          </p:nvPr>
        </p:nvPicPr>
        <p:blipFill>
          <a:blip r:embed="rId2"/>
          <a:stretch>
            <a:fillRect/>
          </a:stretch>
        </p:blipFill>
        <p:spPr>
          <a:xfrm>
            <a:off x="152400" y="1600200"/>
            <a:ext cx="4282017" cy="2590800"/>
          </a:xfrm>
          <a:prstGeom prst="rect">
            <a:avLst/>
          </a:prstGeom>
        </p:spPr>
      </p:pic>
      <p:pic>
        <p:nvPicPr>
          <p:cNvPr id="5" name="Picture 4"/>
          <p:cNvPicPr>
            <a:picLocks noChangeAspect="1"/>
          </p:cNvPicPr>
          <p:nvPr/>
        </p:nvPicPr>
        <p:blipFill>
          <a:blip r:embed="rId3"/>
          <a:stretch>
            <a:fillRect/>
          </a:stretch>
        </p:blipFill>
        <p:spPr>
          <a:xfrm>
            <a:off x="4572000" y="4038600"/>
            <a:ext cx="4410316" cy="2624138"/>
          </a:xfrm>
          <a:prstGeom prst="rect">
            <a:avLst/>
          </a:prstGeom>
        </p:spPr>
      </p:pic>
    </p:spTree>
    <p:extLst>
      <p:ext uri="{BB962C8B-B14F-4D97-AF65-F5344CB8AC3E}">
        <p14:creationId xmlns:p14="http://schemas.microsoft.com/office/powerpoint/2010/main" val="548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Hyaline Cartilage </a:t>
            </a:r>
            <a:endParaRPr lang="en-US" dirty="0"/>
          </a:p>
        </p:txBody>
      </p:sp>
      <p:pic>
        <p:nvPicPr>
          <p:cNvPr id="4" name="Content Placeholder 3"/>
          <p:cNvPicPr>
            <a:picLocks noGrp="1" noChangeAspect="1"/>
          </p:cNvPicPr>
          <p:nvPr>
            <p:ph sz="quarter" idx="1"/>
          </p:nvPr>
        </p:nvPicPr>
        <p:blipFill>
          <a:blip r:embed="rId2"/>
          <a:stretch>
            <a:fillRect/>
          </a:stretch>
        </p:blipFill>
        <p:spPr>
          <a:xfrm>
            <a:off x="1585200" y="2438400"/>
            <a:ext cx="6208295" cy="3276600"/>
          </a:xfrm>
          <a:prstGeom prst="rect">
            <a:avLst/>
          </a:prstGeom>
        </p:spPr>
      </p:pic>
    </p:spTree>
    <p:extLst>
      <p:ext uri="{BB962C8B-B14F-4D97-AF65-F5344CB8AC3E}">
        <p14:creationId xmlns:p14="http://schemas.microsoft.com/office/powerpoint/2010/main" val="1161299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Fibrocartilage </a:t>
            </a:r>
            <a:endParaRPr lang="en-US" dirty="0"/>
          </a:p>
        </p:txBody>
      </p:sp>
      <p:pic>
        <p:nvPicPr>
          <p:cNvPr id="4" name="Content Placeholder 3"/>
          <p:cNvPicPr>
            <a:picLocks noGrp="1" noChangeAspect="1"/>
          </p:cNvPicPr>
          <p:nvPr>
            <p:ph sz="quarter" idx="1"/>
          </p:nvPr>
        </p:nvPicPr>
        <p:blipFill>
          <a:blip r:embed="rId2"/>
          <a:stretch>
            <a:fillRect/>
          </a:stretch>
        </p:blipFill>
        <p:spPr>
          <a:xfrm>
            <a:off x="4114800" y="3733800"/>
            <a:ext cx="4329113" cy="2886075"/>
          </a:xfrm>
          <a:prstGeom prst="rect">
            <a:avLst/>
          </a:prstGeom>
        </p:spPr>
      </p:pic>
      <p:pic>
        <p:nvPicPr>
          <p:cNvPr id="5" name="Picture 4"/>
          <p:cNvPicPr>
            <a:picLocks noChangeAspect="1"/>
          </p:cNvPicPr>
          <p:nvPr/>
        </p:nvPicPr>
        <p:blipFill>
          <a:blip r:embed="rId3"/>
          <a:stretch>
            <a:fillRect/>
          </a:stretch>
        </p:blipFill>
        <p:spPr>
          <a:xfrm>
            <a:off x="228600" y="1742372"/>
            <a:ext cx="3352800" cy="3982856"/>
          </a:xfrm>
          <a:prstGeom prst="rect">
            <a:avLst/>
          </a:prstGeom>
        </p:spPr>
      </p:pic>
    </p:spTree>
    <p:extLst>
      <p:ext uri="{BB962C8B-B14F-4D97-AF65-F5344CB8AC3E}">
        <p14:creationId xmlns:p14="http://schemas.microsoft.com/office/powerpoint/2010/main" val="10404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Cartilage </a:t>
            </a:r>
            <a:endParaRPr lang="en-US" dirty="0"/>
          </a:p>
        </p:txBody>
      </p:sp>
      <p:pic>
        <p:nvPicPr>
          <p:cNvPr id="4" name="Content Placeholder 3"/>
          <p:cNvPicPr>
            <a:picLocks noGrp="1" noChangeAspect="1"/>
          </p:cNvPicPr>
          <p:nvPr>
            <p:ph sz="quarter" idx="1"/>
          </p:nvPr>
        </p:nvPicPr>
        <p:blipFill>
          <a:blip r:embed="rId2"/>
          <a:stretch>
            <a:fillRect/>
          </a:stretch>
        </p:blipFill>
        <p:spPr>
          <a:xfrm>
            <a:off x="2212848" y="1788280"/>
            <a:ext cx="4953000" cy="5031620"/>
          </a:xfrm>
          <a:prstGeom prst="rect">
            <a:avLst/>
          </a:prstGeom>
        </p:spPr>
      </p:pic>
    </p:spTree>
    <p:extLst>
      <p:ext uri="{BB962C8B-B14F-4D97-AF65-F5344CB8AC3E}">
        <p14:creationId xmlns:p14="http://schemas.microsoft.com/office/powerpoint/2010/main" val="315307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a:t>
            </a:r>
            <a:endParaRPr lang="en-US" dirty="0"/>
          </a:p>
        </p:txBody>
      </p:sp>
      <p:pic>
        <p:nvPicPr>
          <p:cNvPr id="4" name="Content Placeholder 3"/>
          <p:cNvPicPr>
            <a:picLocks noGrp="1" noChangeAspect="1"/>
          </p:cNvPicPr>
          <p:nvPr>
            <p:ph sz="quarter" idx="1"/>
          </p:nvPr>
        </p:nvPicPr>
        <p:blipFill>
          <a:blip r:embed="rId2"/>
          <a:stretch>
            <a:fillRect/>
          </a:stretch>
        </p:blipFill>
        <p:spPr>
          <a:xfrm>
            <a:off x="1524000" y="1905000"/>
            <a:ext cx="6096000" cy="4400424"/>
          </a:xfrm>
          <a:prstGeom prst="rect">
            <a:avLst/>
          </a:prstGeom>
        </p:spPr>
      </p:pic>
    </p:spTree>
    <p:extLst>
      <p:ext uri="{BB962C8B-B14F-4D97-AF65-F5344CB8AC3E}">
        <p14:creationId xmlns:p14="http://schemas.microsoft.com/office/powerpoint/2010/main" val="141684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a:t>
            </a:r>
            <a:endParaRPr lang="en-US" dirty="0"/>
          </a:p>
        </p:txBody>
      </p:sp>
      <p:pic>
        <p:nvPicPr>
          <p:cNvPr id="4" name="Content Placeholder 3"/>
          <p:cNvPicPr>
            <a:picLocks noGrp="1" noChangeAspect="1"/>
          </p:cNvPicPr>
          <p:nvPr>
            <p:ph sz="quarter" idx="1"/>
          </p:nvPr>
        </p:nvPicPr>
        <p:blipFill>
          <a:blip r:embed="rId2"/>
          <a:stretch>
            <a:fillRect/>
          </a:stretch>
        </p:blipFill>
        <p:spPr>
          <a:xfrm>
            <a:off x="1295400" y="1752600"/>
            <a:ext cx="6400800" cy="4587986"/>
          </a:xfrm>
          <a:prstGeom prst="rect">
            <a:avLst/>
          </a:prstGeom>
        </p:spPr>
      </p:pic>
    </p:spTree>
    <p:extLst>
      <p:ext uri="{BB962C8B-B14F-4D97-AF65-F5344CB8AC3E}">
        <p14:creationId xmlns:p14="http://schemas.microsoft.com/office/powerpoint/2010/main" val="175292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Muscle </a:t>
            </a:r>
            <a:endParaRPr lang="en-US" dirty="0"/>
          </a:p>
        </p:txBody>
      </p:sp>
      <p:pic>
        <p:nvPicPr>
          <p:cNvPr id="4" name="Content Placeholder 3"/>
          <p:cNvPicPr>
            <a:picLocks noGrp="1" noChangeAspect="1"/>
          </p:cNvPicPr>
          <p:nvPr>
            <p:ph sz="quarter" idx="1"/>
          </p:nvPr>
        </p:nvPicPr>
        <p:blipFill>
          <a:blip r:embed="rId2"/>
          <a:stretch>
            <a:fillRect/>
          </a:stretch>
        </p:blipFill>
        <p:spPr>
          <a:xfrm>
            <a:off x="228600" y="1600200"/>
            <a:ext cx="3040063" cy="2862972"/>
          </a:xfrm>
          <a:prstGeom prst="rect">
            <a:avLst/>
          </a:prstGeom>
        </p:spPr>
      </p:pic>
      <p:pic>
        <p:nvPicPr>
          <p:cNvPr id="5" name="Picture 4"/>
          <p:cNvPicPr>
            <a:picLocks noChangeAspect="1"/>
          </p:cNvPicPr>
          <p:nvPr/>
        </p:nvPicPr>
        <p:blipFill>
          <a:blip r:embed="rId3"/>
          <a:stretch>
            <a:fillRect/>
          </a:stretch>
        </p:blipFill>
        <p:spPr>
          <a:xfrm>
            <a:off x="3829050" y="2900362"/>
            <a:ext cx="4552950" cy="3239599"/>
          </a:xfrm>
          <a:prstGeom prst="rect">
            <a:avLst/>
          </a:prstGeom>
        </p:spPr>
      </p:pic>
    </p:spTree>
    <p:extLst>
      <p:ext uri="{BB962C8B-B14F-4D97-AF65-F5344CB8AC3E}">
        <p14:creationId xmlns:p14="http://schemas.microsoft.com/office/powerpoint/2010/main" val="314958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Muscle </a:t>
            </a:r>
            <a:endParaRPr lang="en-US" dirty="0"/>
          </a:p>
        </p:txBody>
      </p:sp>
      <p:pic>
        <p:nvPicPr>
          <p:cNvPr id="4" name="Content Placeholder 3"/>
          <p:cNvPicPr>
            <a:picLocks noGrp="1" noChangeAspect="1"/>
          </p:cNvPicPr>
          <p:nvPr>
            <p:ph sz="quarter" idx="1"/>
          </p:nvPr>
        </p:nvPicPr>
        <p:blipFill>
          <a:blip r:embed="rId2"/>
          <a:stretch>
            <a:fillRect/>
          </a:stretch>
        </p:blipFill>
        <p:spPr>
          <a:xfrm>
            <a:off x="4572000" y="4038600"/>
            <a:ext cx="4363019" cy="2657475"/>
          </a:xfrm>
          <a:prstGeom prst="rect">
            <a:avLst/>
          </a:prstGeom>
        </p:spPr>
      </p:pic>
      <p:pic>
        <p:nvPicPr>
          <p:cNvPr id="5" name="Picture 4"/>
          <p:cNvPicPr>
            <a:picLocks noChangeAspect="1"/>
          </p:cNvPicPr>
          <p:nvPr/>
        </p:nvPicPr>
        <p:blipFill>
          <a:blip r:embed="rId3"/>
          <a:stretch>
            <a:fillRect/>
          </a:stretch>
        </p:blipFill>
        <p:spPr>
          <a:xfrm>
            <a:off x="457200" y="1932098"/>
            <a:ext cx="3064002" cy="4213003"/>
          </a:xfrm>
          <a:prstGeom prst="rect">
            <a:avLst/>
          </a:prstGeom>
        </p:spPr>
      </p:pic>
    </p:spTree>
    <p:extLst>
      <p:ext uri="{BB962C8B-B14F-4D97-AF65-F5344CB8AC3E}">
        <p14:creationId xmlns:p14="http://schemas.microsoft.com/office/powerpoint/2010/main" val="33571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 Muscle </a:t>
            </a:r>
            <a:endParaRPr lang="en-US" dirty="0"/>
          </a:p>
        </p:txBody>
      </p:sp>
      <p:pic>
        <p:nvPicPr>
          <p:cNvPr id="4" name="Content Placeholder 3"/>
          <p:cNvPicPr>
            <a:picLocks noGrp="1" noChangeAspect="1"/>
          </p:cNvPicPr>
          <p:nvPr>
            <p:ph sz="quarter" idx="1"/>
          </p:nvPr>
        </p:nvPicPr>
        <p:blipFill>
          <a:blip r:embed="rId2"/>
          <a:stretch>
            <a:fillRect/>
          </a:stretch>
        </p:blipFill>
        <p:spPr>
          <a:xfrm>
            <a:off x="152400" y="1752600"/>
            <a:ext cx="3692525" cy="3144416"/>
          </a:xfrm>
          <a:prstGeom prst="rect">
            <a:avLst/>
          </a:prstGeom>
        </p:spPr>
      </p:pic>
      <p:pic>
        <p:nvPicPr>
          <p:cNvPr id="5" name="Picture 4"/>
          <p:cNvPicPr>
            <a:picLocks noChangeAspect="1"/>
          </p:cNvPicPr>
          <p:nvPr/>
        </p:nvPicPr>
        <p:blipFill>
          <a:blip r:embed="rId3"/>
          <a:stretch>
            <a:fillRect/>
          </a:stretch>
        </p:blipFill>
        <p:spPr>
          <a:xfrm>
            <a:off x="3883025" y="3524832"/>
            <a:ext cx="5108575" cy="3053401"/>
          </a:xfrm>
          <a:prstGeom prst="rect">
            <a:avLst/>
          </a:prstGeom>
        </p:spPr>
      </p:pic>
    </p:spTree>
    <p:extLst>
      <p:ext uri="{BB962C8B-B14F-4D97-AF65-F5344CB8AC3E}">
        <p14:creationId xmlns:p14="http://schemas.microsoft.com/office/powerpoint/2010/main" val="218882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Squamous Epithelial </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3815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4651248" y="3665982"/>
            <a:ext cx="3935540" cy="3192018"/>
          </a:xfrm>
          <a:prstGeom prst="rect">
            <a:avLst/>
          </a:prstGeom>
        </p:spPr>
      </p:pic>
    </p:spTree>
    <p:extLst>
      <p:ext uri="{BB962C8B-B14F-4D97-AF65-F5344CB8AC3E}">
        <p14:creationId xmlns:p14="http://schemas.microsoft.com/office/powerpoint/2010/main" val="414213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Tissue</a:t>
            </a:r>
            <a:endParaRPr lang="en-US" dirty="0"/>
          </a:p>
        </p:txBody>
      </p:sp>
      <p:pic>
        <p:nvPicPr>
          <p:cNvPr id="4" name="Content Placeholder 3"/>
          <p:cNvPicPr>
            <a:picLocks noGrp="1" noChangeAspect="1"/>
          </p:cNvPicPr>
          <p:nvPr>
            <p:ph sz="quarter" idx="1"/>
          </p:nvPr>
        </p:nvPicPr>
        <p:blipFill>
          <a:blip r:embed="rId2"/>
          <a:stretch>
            <a:fillRect/>
          </a:stretch>
        </p:blipFill>
        <p:spPr>
          <a:xfrm>
            <a:off x="228600" y="1600200"/>
            <a:ext cx="3663950" cy="3806701"/>
          </a:xfrm>
          <a:prstGeom prst="rect">
            <a:avLst/>
          </a:prstGeom>
        </p:spPr>
      </p:pic>
      <p:pic>
        <p:nvPicPr>
          <p:cNvPr id="5" name="Picture 4"/>
          <p:cNvPicPr>
            <a:picLocks noChangeAspect="1"/>
          </p:cNvPicPr>
          <p:nvPr/>
        </p:nvPicPr>
        <p:blipFill>
          <a:blip r:embed="rId3"/>
          <a:stretch>
            <a:fillRect/>
          </a:stretch>
        </p:blipFill>
        <p:spPr>
          <a:xfrm>
            <a:off x="4800600" y="2586037"/>
            <a:ext cx="3286125" cy="4271963"/>
          </a:xfrm>
          <a:prstGeom prst="rect">
            <a:avLst/>
          </a:prstGeom>
        </p:spPr>
      </p:pic>
    </p:spTree>
    <p:extLst>
      <p:ext uri="{BB962C8B-B14F-4D97-AF65-F5344CB8AC3E}">
        <p14:creationId xmlns:p14="http://schemas.microsoft.com/office/powerpoint/2010/main" val="302626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Stratified Squamous Epithelial </a:t>
            </a:r>
            <a:endParaRPr lang="en-US" dirty="0"/>
          </a:p>
        </p:txBody>
      </p:sp>
      <p:pic>
        <p:nvPicPr>
          <p:cNvPr id="4" name="Content Placeholder 3"/>
          <p:cNvPicPr>
            <a:picLocks noGrp="1" noChangeAspect="1"/>
          </p:cNvPicPr>
          <p:nvPr>
            <p:ph sz="quarter" idx="1"/>
          </p:nvPr>
        </p:nvPicPr>
        <p:blipFill>
          <a:blip r:embed="rId2"/>
          <a:stretch>
            <a:fillRect/>
          </a:stretch>
        </p:blipFill>
        <p:spPr>
          <a:xfrm>
            <a:off x="228600" y="1676400"/>
            <a:ext cx="2819400" cy="2819400"/>
          </a:xfrm>
          <a:prstGeom prst="rect">
            <a:avLst/>
          </a:prstGeom>
        </p:spPr>
      </p:pic>
      <p:pic>
        <p:nvPicPr>
          <p:cNvPr id="5" name="Picture 4"/>
          <p:cNvPicPr>
            <a:picLocks noChangeAspect="1"/>
          </p:cNvPicPr>
          <p:nvPr/>
        </p:nvPicPr>
        <p:blipFill>
          <a:blip r:embed="rId3"/>
          <a:stretch>
            <a:fillRect/>
          </a:stretch>
        </p:blipFill>
        <p:spPr>
          <a:xfrm>
            <a:off x="3048000" y="2973867"/>
            <a:ext cx="3095625" cy="3884133"/>
          </a:xfrm>
          <a:prstGeom prst="rect">
            <a:avLst/>
          </a:prstGeom>
        </p:spPr>
      </p:pic>
      <p:pic>
        <p:nvPicPr>
          <p:cNvPr id="6" name="Picture 5"/>
          <p:cNvPicPr>
            <a:picLocks noChangeAspect="1"/>
          </p:cNvPicPr>
          <p:nvPr/>
        </p:nvPicPr>
        <p:blipFill>
          <a:blip r:embed="rId4"/>
          <a:stretch>
            <a:fillRect/>
          </a:stretch>
        </p:blipFill>
        <p:spPr>
          <a:xfrm>
            <a:off x="6438900" y="1447800"/>
            <a:ext cx="2486025" cy="4516279"/>
          </a:xfrm>
          <a:prstGeom prst="rect">
            <a:avLst/>
          </a:prstGeom>
        </p:spPr>
      </p:pic>
    </p:spTree>
    <p:extLst>
      <p:ext uri="{BB962C8B-B14F-4D97-AF65-F5344CB8AC3E}">
        <p14:creationId xmlns:p14="http://schemas.microsoft.com/office/powerpoint/2010/main" val="12922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Cuboidal Epithelial</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2648" y="1752600"/>
            <a:ext cx="3641574"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5334000" y="3029364"/>
            <a:ext cx="3071813" cy="3828636"/>
          </a:xfrm>
          <a:prstGeom prst="rect">
            <a:avLst/>
          </a:prstGeom>
        </p:spPr>
      </p:pic>
    </p:spTree>
    <p:extLst>
      <p:ext uri="{BB962C8B-B14F-4D97-AF65-F5344CB8AC3E}">
        <p14:creationId xmlns:p14="http://schemas.microsoft.com/office/powerpoint/2010/main" val="80114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Columnar Epithelial</a:t>
            </a:r>
            <a:endParaRPr lang="en-US" dirty="0"/>
          </a:p>
        </p:txBody>
      </p:sp>
      <p:pic>
        <p:nvPicPr>
          <p:cNvPr id="4" name="Content Placeholder 3"/>
          <p:cNvPicPr>
            <a:picLocks noGrp="1" noChangeAspect="1"/>
          </p:cNvPicPr>
          <p:nvPr>
            <p:ph sz="quarter" idx="1"/>
          </p:nvPr>
        </p:nvPicPr>
        <p:blipFill>
          <a:blip r:embed="rId2"/>
          <a:stretch>
            <a:fillRect/>
          </a:stretch>
        </p:blipFill>
        <p:spPr>
          <a:xfrm>
            <a:off x="612648" y="1630136"/>
            <a:ext cx="3505200" cy="3418114"/>
          </a:xfrm>
          <a:prstGeom prst="rect">
            <a:avLst/>
          </a:prstGeom>
        </p:spPr>
      </p:pic>
      <p:pic>
        <p:nvPicPr>
          <p:cNvPr id="5" name="Picture 4"/>
          <p:cNvPicPr>
            <a:picLocks noChangeAspect="1"/>
          </p:cNvPicPr>
          <p:nvPr/>
        </p:nvPicPr>
        <p:blipFill>
          <a:blip r:embed="rId3"/>
          <a:stretch>
            <a:fillRect/>
          </a:stretch>
        </p:blipFill>
        <p:spPr>
          <a:xfrm>
            <a:off x="4716562" y="3200400"/>
            <a:ext cx="4049486" cy="3657600"/>
          </a:xfrm>
          <a:prstGeom prst="rect">
            <a:avLst/>
          </a:prstGeom>
        </p:spPr>
      </p:pic>
    </p:spTree>
    <p:extLst>
      <p:ext uri="{BB962C8B-B14F-4D97-AF65-F5344CB8AC3E}">
        <p14:creationId xmlns:p14="http://schemas.microsoft.com/office/powerpoint/2010/main" val="123178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Pseudostratified Columnar Epithelial</a:t>
            </a:r>
            <a:endParaRPr lang="en-US" dirty="0"/>
          </a:p>
        </p:txBody>
      </p:sp>
      <p:pic>
        <p:nvPicPr>
          <p:cNvPr id="4" name="Content Placeholder 3"/>
          <p:cNvPicPr>
            <a:picLocks noGrp="1" noChangeAspect="1"/>
          </p:cNvPicPr>
          <p:nvPr>
            <p:ph sz="quarter" idx="1"/>
          </p:nvPr>
        </p:nvPicPr>
        <p:blipFill>
          <a:blip r:embed="rId2"/>
          <a:stretch>
            <a:fillRect/>
          </a:stretch>
        </p:blipFill>
        <p:spPr>
          <a:xfrm>
            <a:off x="304800" y="1676400"/>
            <a:ext cx="3173413" cy="3846561"/>
          </a:xfrm>
          <a:prstGeom prst="rect">
            <a:avLst/>
          </a:prstGeom>
        </p:spPr>
      </p:pic>
      <p:pic>
        <p:nvPicPr>
          <p:cNvPr id="5" name="Picture 4"/>
          <p:cNvPicPr>
            <a:picLocks noChangeAspect="1"/>
          </p:cNvPicPr>
          <p:nvPr/>
        </p:nvPicPr>
        <p:blipFill>
          <a:blip r:embed="rId3"/>
          <a:stretch>
            <a:fillRect/>
          </a:stretch>
        </p:blipFill>
        <p:spPr>
          <a:xfrm>
            <a:off x="4495800" y="2895600"/>
            <a:ext cx="4010025" cy="3775673"/>
          </a:xfrm>
          <a:prstGeom prst="rect">
            <a:avLst/>
          </a:prstGeom>
        </p:spPr>
      </p:pic>
    </p:spTree>
    <p:extLst>
      <p:ext uri="{BB962C8B-B14F-4D97-AF65-F5344CB8AC3E}">
        <p14:creationId xmlns:p14="http://schemas.microsoft.com/office/powerpoint/2010/main" val="416320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Epithelium  </a:t>
            </a:r>
            <a:endParaRPr lang="en-US" dirty="0"/>
          </a:p>
        </p:txBody>
      </p:sp>
      <p:pic>
        <p:nvPicPr>
          <p:cNvPr id="4" name="Content Placeholder 3"/>
          <p:cNvPicPr>
            <a:picLocks noGrp="1" noChangeAspect="1"/>
          </p:cNvPicPr>
          <p:nvPr>
            <p:ph sz="quarter" idx="1"/>
          </p:nvPr>
        </p:nvPicPr>
        <p:blipFill>
          <a:blip r:embed="rId2"/>
          <a:stretch>
            <a:fillRect/>
          </a:stretch>
        </p:blipFill>
        <p:spPr>
          <a:xfrm>
            <a:off x="152400" y="1676400"/>
            <a:ext cx="3657600" cy="2768837"/>
          </a:xfrm>
          <a:prstGeom prst="rect">
            <a:avLst/>
          </a:prstGeom>
        </p:spPr>
      </p:pic>
      <p:pic>
        <p:nvPicPr>
          <p:cNvPr id="5" name="Picture 4"/>
          <p:cNvPicPr>
            <a:picLocks noChangeAspect="1"/>
          </p:cNvPicPr>
          <p:nvPr/>
        </p:nvPicPr>
        <p:blipFill>
          <a:blip r:embed="rId3"/>
          <a:stretch>
            <a:fillRect/>
          </a:stretch>
        </p:blipFill>
        <p:spPr>
          <a:xfrm>
            <a:off x="4191000" y="3657600"/>
            <a:ext cx="4738688" cy="3025909"/>
          </a:xfrm>
          <a:prstGeom prst="rect">
            <a:avLst/>
          </a:prstGeom>
        </p:spPr>
      </p:pic>
    </p:spTree>
    <p:extLst>
      <p:ext uri="{BB962C8B-B14F-4D97-AF65-F5344CB8AC3E}">
        <p14:creationId xmlns:p14="http://schemas.microsoft.com/office/powerpoint/2010/main" val="366984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Loose, or areolar Connective </a:t>
            </a:r>
            <a:endParaRPr lang="en-US" dirty="0"/>
          </a:p>
        </p:txBody>
      </p:sp>
      <p:pic>
        <p:nvPicPr>
          <p:cNvPr id="4" name="Content Placeholder 3"/>
          <p:cNvPicPr>
            <a:picLocks noGrp="1" noChangeAspect="1"/>
          </p:cNvPicPr>
          <p:nvPr>
            <p:ph sz="quarter" idx="1"/>
          </p:nvPr>
        </p:nvPicPr>
        <p:blipFill>
          <a:blip r:embed="rId2"/>
          <a:stretch>
            <a:fillRect/>
          </a:stretch>
        </p:blipFill>
        <p:spPr>
          <a:xfrm>
            <a:off x="1699027" y="1981200"/>
            <a:ext cx="5980642" cy="4306062"/>
          </a:xfrm>
          <a:prstGeom prst="rect">
            <a:avLst/>
          </a:prstGeom>
        </p:spPr>
      </p:pic>
    </p:spTree>
    <p:extLst>
      <p:ext uri="{BB962C8B-B14F-4D97-AF65-F5344CB8AC3E}">
        <p14:creationId xmlns:p14="http://schemas.microsoft.com/office/powerpoint/2010/main" val="178850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Adipose </a:t>
            </a:r>
            <a:endParaRPr lang="en-US" dirty="0"/>
          </a:p>
        </p:txBody>
      </p:sp>
      <p:pic>
        <p:nvPicPr>
          <p:cNvPr id="4" name="Content Placeholder 3"/>
          <p:cNvPicPr>
            <a:picLocks noGrp="1" noChangeAspect="1"/>
          </p:cNvPicPr>
          <p:nvPr>
            <p:ph sz="quarter" idx="1"/>
          </p:nvPr>
        </p:nvPicPr>
        <p:blipFill>
          <a:blip r:embed="rId2"/>
          <a:stretch>
            <a:fillRect/>
          </a:stretch>
        </p:blipFill>
        <p:spPr>
          <a:xfrm>
            <a:off x="2150999" y="2514600"/>
            <a:ext cx="5076698" cy="2900970"/>
          </a:xfrm>
          <a:prstGeom prst="rect">
            <a:avLst/>
          </a:prstGeom>
        </p:spPr>
      </p:pic>
    </p:spTree>
    <p:extLst>
      <p:ext uri="{BB962C8B-B14F-4D97-AF65-F5344CB8AC3E}">
        <p14:creationId xmlns:p14="http://schemas.microsoft.com/office/powerpoint/2010/main" val="35088297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530</TotalTime>
  <Words>48</Words>
  <Application>Microsoft Office PowerPoint</Application>
  <PresentationFormat>On-screen Show (4:3)</PresentationFormat>
  <Paragraphs>20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Tw Cen MT</vt:lpstr>
      <vt:lpstr>Wingdings</vt:lpstr>
      <vt:lpstr>Wingdings 2</vt:lpstr>
      <vt:lpstr>Median</vt:lpstr>
      <vt:lpstr>Tissue Identification Extra Credit  There will be a quiz over the tissues displayed in this PPT.  You will be asked to identify the tissue type based on the photographs provided in this presentation.  Each correctly identified tissue will correlate to one bonus on the next exam (chapter 4).    Do Not try to memorize the order; take time And try to truly understand the structure of the tissues.  </vt:lpstr>
      <vt:lpstr>Simple Squamous Epithelial </vt:lpstr>
      <vt:lpstr>Stratified Squamous Epithelial </vt:lpstr>
      <vt:lpstr>Simple Cuboidal Epithelial</vt:lpstr>
      <vt:lpstr>Simple Columnar Epithelial</vt:lpstr>
      <vt:lpstr>Pseudostratified Columnar Epithelial</vt:lpstr>
      <vt:lpstr>Transitional Epithelium  </vt:lpstr>
      <vt:lpstr>Loose, or areolar Connective </vt:lpstr>
      <vt:lpstr>Adipose </vt:lpstr>
      <vt:lpstr>Dense Collagenous Connective</vt:lpstr>
      <vt:lpstr>Dense Elastic Connective</vt:lpstr>
      <vt:lpstr>Hyaline Cartilage </vt:lpstr>
      <vt:lpstr>Fibrocartilage </vt:lpstr>
      <vt:lpstr>Elastic Cartilage </vt:lpstr>
      <vt:lpstr>Bone </vt:lpstr>
      <vt:lpstr>Blood</vt:lpstr>
      <vt:lpstr>Skeletal Muscle </vt:lpstr>
      <vt:lpstr>Cardiac Muscle </vt:lpstr>
      <vt:lpstr>Smooth Muscle </vt:lpstr>
      <vt:lpstr>Nervous Tissue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Identification Extra Credit  There will be a quiz over the tissues displayed in this PPT.  You will be asked to identify the tissue type based on the photographs provided in this presentation.  Each correctly identified tissue will correlate to one bonus on the next exam (chapter 4).    Do Not try to memorize the order; take time And try to truly understand the structure of the tissues.</dc:title>
  <dc:creator>FCBOE</dc:creator>
  <cp:lastModifiedBy>Cassie Lawrimore</cp:lastModifiedBy>
  <cp:revision>13</cp:revision>
  <dcterms:created xsi:type="dcterms:W3CDTF">2015-09-11T13:11:34Z</dcterms:created>
  <dcterms:modified xsi:type="dcterms:W3CDTF">2015-09-14T00:39:36Z</dcterms:modified>
</cp:coreProperties>
</file>